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76" r:id="rId2"/>
    <p:sldId id="282" r:id="rId3"/>
    <p:sldId id="285" r:id="rId4"/>
    <p:sldId id="283" r:id="rId5"/>
    <p:sldId id="280" r:id="rId6"/>
    <p:sldId id="270" r:id="rId7"/>
    <p:sldId id="258" r:id="rId8"/>
    <p:sldId id="259" r:id="rId9"/>
    <p:sldId id="287" r:id="rId10"/>
    <p:sldId id="288" r:id="rId11"/>
    <p:sldId id="294" r:id="rId12"/>
    <p:sldId id="295" r:id="rId13"/>
    <p:sldId id="296" r:id="rId14"/>
    <p:sldId id="297" r:id="rId15"/>
    <p:sldId id="302" r:id="rId16"/>
    <p:sldId id="301" r:id="rId17"/>
    <p:sldId id="299" r:id="rId18"/>
    <p:sldId id="300" r:id="rId19"/>
    <p:sldId id="289" r:id="rId20"/>
    <p:sldId id="290" r:id="rId21"/>
    <p:sldId id="291" r:id="rId22"/>
    <p:sldId id="292" r:id="rId23"/>
    <p:sldId id="293" r:id="rId24"/>
    <p:sldId id="303" r:id="rId25"/>
    <p:sldId id="304" r:id="rId26"/>
  </p:sldIdLst>
  <p:sldSz cx="12192000" cy="6858000"/>
  <p:notesSz cx="6858000" cy="9144000"/>
  <p:embeddedFontLst>
    <p:embeddedFont>
      <p:font typeface="210 하얀분필 B" panose="02020603020101020101" pitchFamily="18" charset="-127"/>
      <p:regular r:id="rId28"/>
    </p:embeddedFont>
    <p:embeddedFont>
      <p:font typeface="210 하얀분필 L" panose="02020603020101020101" pitchFamily="18" charset="-127"/>
      <p:regular r:id="rId29"/>
    </p:embeddedFont>
    <p:embeddedFont>
      <p:font typeface="210 하얀분필 R" panose="02020603020101020101" pitchFamily="18" charset="-127"/>
      <p:regular r:id="rId30"/>
    </p:embeddedFont>
    <p:embeddedFont>
      <p:font typeface="HY헤드라인M" panose="02030600000101010101" pitchFamily="18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야놀자 야체 R" panose="02020603020101020101" pitchFamily="18" charset="-127"/>
      <p:regular r:id="rId35"/>
    </p:embeddedFont>
    <p:embeddedFont>
      <p:font typeface="휴먼옛체" panose="0203050400010101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3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4050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fld id="{BCF206E6-E1E1-4238-AC13-E7025A3F46BA}" type="datetimeFigureOut">
              <a:rPr lang="ko-KR" altLang="en-US" smtClean="0"/>
              <a:pPr/>
              <a:t>2023-08-08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fld id="{7F1C45A5-220C-4D72-99EF-8F30B41AC73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31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하얀분필 L" panose="02020603020101020101" pitchFamily="18" charset="-127"/>
        <a:ea typeface="210 하얀분필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하얀분필 L" panose="02020603020101020101" pitchFamily="18" charset="-127"/>
        <a:ea typeface="210 하얀분필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하얀분필 L" panose="02020603020101020101" pitchFamily="18" charset="-127"/>
        <a:ea typeface="210 하얀분필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하얀분필 L" panose="02020603020101020101" pitchFamily="18" charset="-127"/>
        <a:ea typeface="210 하얀분필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하얀분필 L" panose="02020603020101020101" pitchFamily="18" charset="-127"/>
        <a:ea typeface="210 하얀분필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발표시작</a:t>
            </a:r>
            <a:r>
              <a:rPr lang="en-US" altLang="ko-KR" dirty="0"/>
              <a:t>. </a:t>
            </a:r>
            <a:r>
              <a:rPr lang="ko-KR" altLang="en-US" dirty="0"/>
              <a:t>소재를 쉽게 알아차리실 수 있도록</a:t>
            </a:r>
            <a:r>
              <a:rPr lang="en-US" altLang="ko-KR" dirty="0"/>
              <a:t>, </a:t>
            </a:r>
            <a:r>
              <a:rPr lang="ko-KR" altLang="en-US" dirty="0"/>
              <a:t>가벼운 영상 하나를 가져왔습니다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54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조작법은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198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스테이지당 맵 하나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출처 </a:t>
            </a:r>
            <a:r>
              <a:rPr lang="en-US" altLang="ko-KR" dirty="0"/>
              <a:t>: https://www.freepik.com/premium-vector/perspective-view_30811845.htm#from_view=detail_author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94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카메라 </a:t>
            </a:r>
            <a:r>
              <a:rPr lang="en-US" altLang="ko-KR" dirty="0"/>
              <a:t>– </a:t>
            </a:r>
            <a:r>
              <a:rPr lang="ko-KR" altLang="en-US" dirty="0"/>
              <a:t>플레이어에 부착</a:t>
            </a:r>
            <a:endParaRPr lang="en-US" altLang="ko-KR" dirty="0"/>
          </a:p>
          <a:p>
            <a:r>
              <a:rPr lang="ko-KR" altLang="en-US" dirty="0"/>
              <a:t>필요한 </a:t>
            </a:r>
            <a:r>
              <a:rPr lang="en-US" altLang="ko-KR" dirty="0"/>
              <a:t>UI : </a:t>
            </a:r>
            <a:r>
              <a:rPr lang="ko-KR" altLang="en-US" dirty="0" err="1"/>
              <a:t>이세계</a:t>
            </a:r>
            <a:r>
              <a:rPr lang="ko-KR" altLang="en-US" dirty="0"/>
              <a:t> 종말 시계</a:t>
            </a:r>
            <a:r>
              <a:rPr lang="en-US" altLang="ko-KR" dirty="0"/>
              <a:t>, </a:t>
            </a:r>
            <a:r>
              <a:rPr lang="ko-KR" altLang="en-US" dirty="0"/>
              <a:t>유죄 경고등</a:t>
            </a:r>
            <a:r>
              <a:rPr lang="en-US" altLang="ko-KR" dirty="0"/>
              <a:t>, </a:t>
            </a:r>
            <a:r>
              <a:rPr lang="ko-KR" altLang="en-US" dirty="0"/>
              <a:t>경찰 경고등</a:t>
            </a:r>
            <a:endParaRPr lang="en-US" altLang="ko-KR" dirty="0"/>
          </a:p>
          <a:p>
            <a:r>
              <a:rPr lang="ko-KR" altLang="en-US" dirty="0"/>
              <a:t>시간이 갈수록 </a:t>
            </a:r>
            <a:r>
              <a:rPr lang="ko-KR" altLang="en-US" dirty="0" err="1"/>
              <a:t>이세계</a:t>
            </a:r>
            <a:r>
              <a:rPr lang="ko-KR" altLang="en-US" dirty="0"/>
              <a:t> 종말 시계는 자정에 가까워진다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69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672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253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일반일을 치면 경찰 경고가 하나씩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개까지 축적 가능하고</a:t>
            </a:r>
            <a:r>
              <a:rPr lang="en-US" altLang="ko-KR" dirty="0"/>
              <a:t>, </a:t>
            </a:r>
            <a:r>
              <a:rPr lang="ko-KR" altLang="en-US" dirty="0"/>
              <a:t>경찰을 따돌린 후 일정 시간이 지나면 하나씩 제거된다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경찰 경고의 개수에 따라 등장하는 경찰의 패턴이 달라짐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46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차에 치인 일반인을 발견할 경우 경찰차 위 표식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86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경찰에 한 번 잡혀갈 때마다 유죄 경고가 하나씩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아무튼 기본은 </a:t>
            </a:r>
            <a:r>
              <a:rPr lang="ko-KR" altLang="en-US" dirty="0" err="1"/>
              <a:t>이세계</a:t>
            </a:r>
            <a:r>
              <a:rPr lang="ko-KR" altLang="en-US" dirty="0"/>
              <a:t> 용사를 치는 것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5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등장인물 소개</a:t>
            </a:r>
            <a:r>
              <a:rPr lang="en-US" altLang="ko-KR" dirty="0"/>
              <a:t>_</a:t>
            </a:r>
            <a:r>
              <a:rPr lang="ko-KR" altLang="en-US" dirty="0"/>
              <a:t>메인 주인공 트럭운전사와 조력자 여신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782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등장인물 소개</a:t>
            </a:r>
            <a:r>
              <a:rPr lang="en-US" altLang="ko-KR" dirty="0"/>
              <a:t>_</a:t>
            </a:r>
            <a:r>
              <a:rPr lang="ko-KR" altLang="en-US" dirty="0"/>
              <a:t>용사후보의 경우 한눈에 알아볼 수 있는 이펙트가 있다</a:t>
            </a:r>
            <a:r>
              <a:rPr lang="en-US" altLang="ko-KR" dirty="0"/>
              <a:t>. </a:t>
            </a:r>
            <a:r>
              <a:rPr lang="ko-KR" altLang="en-US" dirty="0"/>
              <a:t>일반인은 트럭으로 치면 안 된다</a:t>
            </a:r>
            <a:r>
              <a:rPr lang="en-US" altLang="ko-KR" dirty="0"/>
              <a:t>.(</a:t>
            </a:r>
            <a:r>
              <a:rPr lang="ko-KR" altLang="en-US" dirty="0"/>
              <a:t>치는 순간 쓰레기 되는 </a:t>
            </a:r>
            <a:r>
              <a:rPr lang="ko-KR" altLang="en-US" dirty="0" err="1"/>
              <a:t>거에요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75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외국엔 이런 </a:t>
            </a:r>
            <a:r>
              <a:rPr lang="ko-KR" altLang="en-US" dirty="0" err="1"/>
              <a:t>밈이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이집트의 사신은 </a:t>
            </a:r>
            <a:r>
              <a:rPr lang="ko-KR" altLang="en-US" dirty="0" err="1"/>
              <a:t>아누비스</a:t>
            </a:r>
            <a:r>
              <a:rPr lang="en-US" altLang="ko-KR" dirty="0"/>
              <a:t>, </a:t>
            </a:r>
            <a:r>
              <a:rPr lang="ko-KR" altLang="en-US" dirty="0"/>
              <a:t>유럽의 사신은 그림 </a:t>
            </a:r>
            <a:r>
              <a:rPr lang="ko-KR" altLang="en-US" dirty="0" err="1"/>
              <a:t>리퍼</a:t>
            </a:r>
            <a:r>
              <a:rPr lang="en-US" altLang="ko-KR" dirty="0"/>
              <a:t>. </a:t>
            </a:r>
            <a:r>
              <a:rPr lang="ko-KR" altLang="en-US" dirty="0"/>
              <a:t>그리스는 </a:t>
            </a:r>
            <a:r>
              <a:rPr lang="ko-KR" altLang="en-US" dirty="0" err="1"/>
              <a:t>타나토스죠</a:t>
            </a:r>
            <a:r>
              <a:rPr lang="en-US" altLang="ko-KR" dirty="0"/>
              <a:t>. </a:t>
            </a:r>
            <a:r>
              <a:rPr lang="ko-KR" altLang="en-US" dirty="0"/>
              <a:t>그럼 일본은 </a:t>
            </a:r>
            <a:r>
              <a:rPr lang="ko-KR" altLang="en-US" dirty="0" err="1"/>
              <a:t>뭘까요</a:t>
            </a:r>
            <a:r>
              <a:rPr lang="en-US" altLang="ko-KR" dirty="0"/>
              <a:t>? </a:t>
            </a:r>
            <a:r>
              <a:rPr lang="ko-KR" altLang="en-US" dirty="0"/>
              <a:t>일본의 사신은 바로</a:t>
            </a:r>
            <a:r>
              <a:rPr lang="en-US" altLang="ko-KR" dirty="0"/>
              <a:t>…</a:t>
            </a:r>
            <a:r>
              <a:rPr lang="ko-KR" altLang="en-US" dirty="0"/>
              <a:t> 트럭입니다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71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트럭이 사람을 치면서 돌아다니는데 제약이 </a:t>
            </a:r>
            <a:r>
              <a:rPr lang="ko-KR" altLang="en-US" dirty="0" err="1"/>
              <a:t>없어선</a:t>
            </a:r>
            <a:r>
              <a:rPr lang="ko-KR" altLang="en-US" dirty="0"/>
              <a:t> 안 되죠</a:t>
            </a:r>
            <a:r>
              <a:rPr lang="en-US" altLang="ko-KR" dirty="0"/>
              <a:t>. </a:t>
            </a:r>
            <a:r>
              <a:rPr lang="ko-KR" altLang="en-US" dirty="0"/>
              <a:t>경찰차와 승용차가 플레이어를 쫓거나 길을 막습니다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71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 이런 버스도 등장할 텐데</a:t>
            </a:r>
            <a:r>
              <a:rPr lang="en-US" altLang="ko-KR" dirty="0"/>
              <a:t>, </a:t>
            </a:r>
            <a:r>
              <a:rPr lang="ko-KR" altLang="en-US" dirty="0"/>
              <a:t>상대가 몸집이 큰 버스인만큼 트럭으로 치었을 때 플레이어에게도 리스크가 있습니다</a:t>
            </a:r>
            <a:r>
              <a:rPr lang="en-US" altLang="ko-KR" dirty="0"/>
              <a:t>. </a:t>
            </a:r>
            <a:r>
              <a:rPr lang="ko-KR" altLang="en-US" dirty="0"/>
              <a:t>대신 실적이 많이 들어오죠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89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31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075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아크릴용 표지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68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트럭과 </a:t>
            </a:r>
            <a:r>
              <a:rPr lang="ko-KR" altLang="en-US" dirty="0" err="1"/>
              <a:t>이세계</a:t>
            </a:r>
            <a:r>
              <a:rPr lang="ko-KR" altLang="en-US" dirty="0"/>
              <a:t> 전생이라는 소재의 연관은 일본 전생</a:t>
            </a:r>
            <a:r>
              <a:rPr lang="en-US" altLang="ko-KR" dirty="0"/>
              <a:t>, </a:t>
            </a:r>
            <a:r>
              <a:rPr lang="ko-KR" altLang="en-US" dirty="0"/>
              <a:t>환생 판타지에서 자주 등장하는 </a:t>
            </a:r>
            <a:r>
              <a:rPr lang="ko-KR" altLang="en-US" dirty="0" err="1"/>
              <a:t>클리셰죠</a:t>
            </a:r>
            <a:r>
              <a:rPr lang="en-US" altLang="ko-KR" dirty="0"/>
              <a:t>. </a:t>
            </a:r>
            <a:r>
              <a:rPr lang="ko-KR" altLang="en-US" dirty="0"/>
              <a:t>이제는 </a:t>
            </a:r>
            <a:r>
              <a:rPr lang="ko-KR" altLang="en-US" dirty="0" err="1"/>
              <a:t>이세계</a:t>
            </a:r>
            <a:r>
              <a:rPr lang="ko-KR" altLang="en-US" dirty="0"/>
              <a:t> 전생에 트럭이 없으면 섭섭한 수준까지 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0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인접 문화는 전파되기 마련이죠</a:t>
            </a:r>
            <a:r>
              <a:rPr lang="en-US" altLang="ko-KR" dirty="0"/>
              <a:t>. </a:t>
            </a:r>
            <a:r>
              <a:rPr lang="ko-KR" altLang="en-US" dirty="0"/>
              <a:t>한국에서도 마찬가지로 인터넷을 조금만 뒤져보면 이세계와 트럭의 연관은 심심찮게 찾아볼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87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</a:t>
            </a:r>
            <a:r>
              <a:rPr lang="ko-KR" altLang="en-US" dirty="0" err="1"/>
              <a:t>유서깊고도</a:t>
            </a:r>
            <a:r>
              <a:rPr lang="ko-KR" altLang="en-US" dirty="0"/>
              <a:t> 엉뚱한 </a:t>
            </a:r>
            <a:r>
              <a:rPr lang="ko-KR" altLang="en-US" dirty="0" err="1"/>
              <a:t>밈을</a:t>
            </a:r>
            <a:r>
              <a:rPr lang="ko-KR" altLang="en-US" dirty="0"/>
              <a:t> 소재로 게임을 기획했습니다</a:t>
            </a:r>
            <a:r>
              <a:rPr lang="en-US" altLang="ko-KR" dirty="0"/>
              <a:t>. </a:t>
            </a:r>
            <a:r>
              <a:rPr lang="ko-KR" altLang="en-US" dirty="0" err="1"/>
              <a:t>눈치채셨겠지만</a:t>
            </a:r>
            <a:r>
              <a:rPr lang="ko-KR" altLang="en-US" dirty="0"/>
              <a:t> 제 게임의 주인공은 트럭 운전자입니다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14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_ </a:t>
            </a:r>
            <a:r>
              <a:rPr lang="ko-KR" altLang="en-US" dirty="0"/>
              <a:t>여신의 계시</a:t>
            </a:r>
            <a:r>
              <a:rPr lang="en-US" altLang="ko-KR" dirty="0"/>
              <a:t>_ </a:t>
            </a:r>
            <a:r>
              <a:rPr lang="ko-KR" altLang="en-US" dirty="0" err="1"/>
              <a:t>컷씬으로</a:t>
            </a:r>
            <a:r>
              <a:rPr lang="ko-KR" altLang="en-US" dirty="0"/>
              <a:t> 구현 예정</a:t>
            </a:r>
            <a:endParaRPr lang="en-US" altLang="ko-KR" dirty="0"/>
          </a:p>
          <a:p>
            <a:r>
              <a:rPr lang="ko-KR" altLang="en-US" dirty="0"/>
              <a:t>이외에도 게임 중간중간 </a:t>
            </a:r>
            <a:r>
              <a:rPr lang="ko-KR" altLang="en-US" dirty="0" err="1"/>
              <a:t>컷씬이</a:t>
            </a:r>
            <a:r>
              <a:rPr lang="ko-KR" altLang="en-US" dirty="0"/>
              <a:t> 있을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09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  <a:r>
              <a:rPr lang="en-US" altLang="ko-KR" dirty="0"/>
              <a:t>_ </a:t>
            </a:r>
            <a:r>
              <a:rPr lang="ko-KR" altLang="en-US" dirty="0"/>
              <a:t>이 미친 자가 하기로 한 이유는 엔딩 </a:t>
            </a:r>
            <a:r>
              <a:rPr lang="ko-KR" altLang="en-US" dirty="0" err="1"/>
              <a:t>컷씬으로</a:t>
            </a:r>
            <a:r>
              <a:rPr lang="ko-KR" altLang="en-US" dirty="0"/>
              <a:t> 넣을 </a:t>
            </a:r>
            <a:r>
              <a:rPr lang="ko-KR" altLang="en-US" dirty="0" err="1"/>
              <a:t>예정이구요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76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 err="1"/>
              <a:t>쿼터뷰</a:t>
            </a:r>
            <a:r>
              <a:rPr lang="en-US" altLang="ko-KR" dirty="0"/>
              <a:t>,</a:t>
            </a:r>
            <a:r>
              <a:rPr lang="ko-KR" altLang="en-US" dirty="0"/>
              <a:t> 캐주얼 아트 예시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등축</a:t>
            </a:r>
            <a:r>
              <a:rPr lang="ko-KR" altLang="en-US" dirty="0"/>
              <a:t> 투영법으로 구현한 </a:t>
            </a:r>
            <a:r>
              <a:rPr lang="en-US" altLang="ko-KR" dirty="0"/>
              <a:t>2D </a:t>
            </a:r>
            <a:r>
              <a:rPr lang="ko-KR" altLang="en-US" dirty="0" err="1"/>
              <a:t>쿼터뷰</a:t>
            </a:r>
            <a:r>
              <a:rPr lang="en-US" altLang="ko-KR" dirty="0"/>
              <a:t>. https://bravenamme.github.io/2022/03/27/quarter-view/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Isometric</a:t>
            </a:r>
            <a:r>
              <a:rPr lang="ko-KR" altLang="en-US" dirty="0"/>
              <a:t> 프로젝트 참조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게임인재원 구현 </a:t>
            </a:r>
            <a:r>
              <a:rPr lang="en-US" altLang="ko-KR" dirty="0"/>
              <a:t>: https://boolean.tistory.com/16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Isometric : https://hyunga-nea.tistory.com/4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45A5-220C-4D72-99EF-8F30B41AC73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92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3940C-887C-40AB-A5FB-7DE2677E6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C63E73-7D13-42C8-8549-636E7A385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DB050-27DD-4D97-B319-DBBD7D4E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31C1A-87CE-44F4-A940-F7E2F7E81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2F8FE-B31E-4D4A-938A-292C0A5D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7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A93AC-599D-4612-AABD-212785B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DF4653-D6EC-4F0D-8E29-DD28CE4DD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FF00-6B4F-41E2-80AA-BD43D467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71692-C97A-40D2-B7CA-0140B5EB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2A72B-7A06-463F-918D-BC0F34E9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34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35BEE2-5EF7-4D76-9992-D9BE38F4D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849793-8E3E-4ABF-95BF-7690D9BA2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9B939-B743-4DA9-9D3C-6C90418C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FCFC2-9638-4CAB-9DDC-E32FC9A3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4E550-D4D5-4DB9-9963-45A78D42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1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483E6-FD09-4338-A279-62000283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2D46C-49F1-46B4-9CDF-F43186DC8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850822-9B8E-42C5-8FC5-B524B92A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3CF90-466C-4525-B77A-9C31F5D8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A645A-3452-4E01-A334-5B5BA127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F3BB0-ABB9-487B-AD55-11FDC77C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17BE80-981A-4DC0-A217-9D0264632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0E235-B18F-4348-9066-3A49CFE1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FD04B-07C0-4E45-BBF3-99B0BA8F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616DD-D8D3-4701-A236-945A5334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87716-B886-49A7-8E48-FCF59974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3F0D90-D5F9-49C7-91F2-7C6627A14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619732-4AA4-4F81-9F77-3FE44578F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50736-F937-4BB2-BE6E-2352DA82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71D0D-7144-4804-B9AA-7A1ACFF4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E823E-BB47-4145-8416-3FA10A10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5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30F60-74AB-4DFC-8A7F-FBF475D7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C0109-EBEC-4DD8-859D-CE9D51DFC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33A659-728B-4792-875D-FDE5E95E1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88F72D-25D7-4F84-9B99-33CF0C811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23ED9F-E0EB-47BB-8955-9E7F9A60F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66494F-3EE3-4E22-9FD8-FDD8EFC3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EE0BDC-ADF2-4DA4-8C67-46F97E230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F2B111-6B4A-4BB3-ADA2-0F1CA8ED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8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3308-5E8A-4CC3-BBD2-3740800C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403E2F-E626-4B39-9F30-66CD7561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9315A9-CEAE-464C-90CE-23974869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F5AB4C-BD71-4CFE-8566-B24BCC86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0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B4E16D-318B-4B16-B29F-6CF25E95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45ACBC-A311-4342-8856-F6ED92C5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9FC52-1EC6-4D6A-9B4C-51E2C44A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08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4B23F-0EA9-431B-AACA-00D6E142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A8647-4901-43EB-892B-71EF647EB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8A5F3A-371B-4A65-9CB5-C42DE527C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7FC62-30E9-4493-9084-B9664E87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AB6C6-71AD-42B3-A874-FDF04440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7641E-BFE3-494A-86E3-8D7F0674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01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8867C-8A14-4C6F-B72C-BD0A0741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0E96AB-ED8B-4EEE-966F-F9FF736DF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B88A-3A1A-45A1-8881-CC769EBFB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89868-A023-4DDF-97AC-D3B38687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A0AD7-A1BC-4698-A81B-0F28CEE8720F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CF6C23-46F9-4108-8715-06A76B4F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A22486-06B3-4EE4-B448-52D56464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5863-FC94-4741-B8B9-62085BF21D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2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FAF11A-B8AB-4F64-84EF-45BCAF43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F7F44-A0FD-418A-90CC-C7AE91B9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9FA27-B593-4AB9-A445-3A5FEC9E3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fld id="{350A0AD7-A1BC-4698-A81B-0F28CEE8720F}" type="datetimeFigureOut">
              <a:rPr lang="ko-KR" altLang="en-US" smtClean="0"/>
              <a:pPr/>
              <a:t>2023-08-08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03B5D9-F2A2-47EC-ACA0-246982874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4BCF3-20A8-417C-BB2F-7B7A9C3E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defRPr>
            </a:lvl1pPr>
          </a:lstStyle>
          <a:p>
            <a:fld id="{C5EF5863-FC94-4741-B8B9-62085BF21DB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66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하얀분필 L" panose="02020603020101020101" pitchFamily="18" charset="-127"/>
          <a:ea typeface="210 하얀분필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microsoft.com/office/2007/relationships/hdphoto" Target="../media/hdphoto6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microsoft.com/office/2007/relationships/hdphoto" Target="../media/hdphoto7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9.wdp"/><Relationship Id="rId5" Type="http://schemas.openxmlformats.org/officeDocument/2006/relationships/image" Target="../media/image29.png"/><Relationship Id="rId1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microsoft.com/office/2007/relationships/hdphoto" Target="../media/hdphoto8.wdp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microsoft.com/office/2007/relationships/hdphoto" Target="../media/hdphoto10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차량, 육상 차량, 교통, 바퀴이(가) 표시된 사진&#10;&#10;자동 생성된 설명">
            <a:extLst>
              <a:ext uri="{FF2B5EF4-FFF2-40B4-BE49-F238E27FC236}">
                <a16:creationId xmlns:a16="http://schemas.microsoft.com/office/drawing/2014/main" id="{8BB9B36B-75C1-8854-A8BC-FADA932B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4" y="1491448"/>
            <a:ext cx="10158730" cy="57142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799" y="1491448"/>
            <a:ext cx="9752400" cy="519281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A2603-2E6E-A4B9-04B7-617B2E98FACF}"/>
              </a:ext>
            </a:extLst>
          </p:cNvPr>
          <p:cNvSpPr txBox="1"/>
          <p:nvPr/>
        </p:nvSpPr>
        <p:spPr>
          <a:xfrm>
            <a:off x="5614139" y="758512"/>
            <a:ext cx="5358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3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이세계용사메이커</a:t>
            </a:r>
            <a:r>
              <a:rPr lang="en-US" altLang="ko-KR" sz="3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01ECF-312A-E5CC-575B-5F95B19D36E3}"/>
              </a:ext>
            </a:extLst>
          </p:cNvPr>
          <p:cNvSpPr txBox="1"/>
          <p:nvPr/>
        </p:nvSpPr>
        <p:spPr>
          <a:xfrm>
            <a:off x="6085925" y="173737"/>
            <a:ext cx="488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기획과정 진태규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4D3EE-A0CF-C98A-9626-43B3F1943361}"/>
              </a:ext>
            </a:extLst>
          </p:cNvPr>
          <p:cNvSpPr txBox="1"/>
          <p:nvPr/>
        </p:nvSpPr>
        <p:spPr>
          <a:xfrm>
            <a:off x="1219799" y="1491448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39802-A7CC-C5B3-8274-AA72B9180635}"/>
              </a:ext>
            </a:extLst>
          </p:cNvPr>
          <p:cNvSpPr txBox="1"/>
          <p:nvPr/>
        </p:nvSpPr>
        <p:spPr>
          <a:xfrm>
            <a:off x="1737959" y="1491448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CE78F-475C-4C60-819F-F9F7F751977F}"/>
              </a:ext>
            </a:extLst>
          </p:cNvPr>
          <p:cNvSpPr txBox="1"/>
          <p:nvPr/>
        </p:nvSpPr>
        <p:spPr>
          <a:xfrm>
            <a:off x="5323974" y="758511"/>
            <a:ext cx="195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제목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34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6A56C20-CC87-CE3C-9C88-409BE8D01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59" y="978998"/>
            <a:ext cx="4352066" cy="28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E65D7B-EBE5-2539-CEBC-D54294358EA1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43A7B-46F4-BC96-02F7-170C0666C52F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11270" name="Picture 6" descr="Isometric Road Images - Free Download on Freepik">
            <a:extLst>
              <a:ext uri="{FF2B5EF4-FFF2-40B4-BE49-F238E27FC236}">
                <a16:creationId xmlns:a16="http://schemas.microsoft.com/office/drawing/2014/main" id="{9CF6D9D2-97A1-E2A9-25D4-AC4E5B0B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96" y="978998"/>
            <a:ext cx="4030417" cy="28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sometric street crossroads 3d illustration of the city quarter with houses">
            <a:extLst>
              <a:ext uri="{FF2B5EF4-FFF2-40B4-BE49-F238E27FC236}">
                <a16:creationId xmlns:a16="http://schemas.microsoft.com/office/drawing/2014/main" id="{951EA25E-DA46-B8B0-3D78-C3702FAD7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74" y="3195685"/>
            <a:ext cx="3148651" cy="31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56A34-CF15-1C59-FA7D-30F66C855F53}"/>
              </a:ext>
            </a:extLst>
          </p:cNvPr>
          <p:cNvSpPr txBox="1"/>
          <p:nvPr/>
        </p:nvSpPr>
        <p:spPr>
          <a:xfrm>
            <a:off x="7668280" y="4418593"/>
            <a:ext cx="15632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남녀노소</a:t>
            </a:r>
            <a:endParaRPr lang="en-US" altLang="ko-KR" sz="28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r>
              <a:rPr lang="ko-KR" altLang="en-US" sz="28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뛰놀기 좋은</a:t>
            </a:r>
            <a:endParaRPr lang="en-US" altLang="ko-KR" sz="28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r>
              <a:rPr lang="ko-KR" altLang="en-US" sz="28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도시공원</a:t>
            </a:r>
            <a:endParaRPr lang="en-US" altLang="ko-KR" sz="28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822A3-0D23-4AFC-A300-B110841EE19F}"/>
              </a:ext>
            </a:extLst>
          </p:cNvPr>
          <p:cNvSpPr txBox="1"/>
          <p:nvPr/>
        </p:nvSpPr>
        <p:spPr>
          <a:xfrm>
            <a:off x="6818780" y="3870008"/>
            <a:ext cx="32954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 스테이지마다 다른 컨셉</a:t>
            </a:r>
          </a:p>
        </p:txBody>
      </p:sp>
    </p:spTree>
    <p:extLst>
      <p:ext uri="{BB962C8B-B14F-4D97-AF65-F5344CB8AC3E}">
        <p14:creationId xmlns:p14="http://schemas.microsoft.com/office/powerpoint/2010/main" val="36378502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sometric road eps 10 Royalty Free Vector Image">
            <a:extLst>
              <a:ext uri="{FF2B5EF4-FFF2-40B4-BE49-F238E27FC236}">
                <a16:creationId xmlns:a16="http://schemas.microsoft.com/office/drawing/2014/main" id="{E168721D-E059-47D4-87FB-9B8A0589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317" b="87927" l="10000" r="90000">
                        <a14:foregroundMark x1="47200" y1="40976" x2="53000" y2="42195"/>
                        <a14:foregroundMark x1="53000" y1="42195" x2="53600" y2="43171"/>
                        <a14:foregroundMark x1="76400" y1="68293" x2="74000" y2="69268"/>
                        <a14:foregroundMark x1="49500" y1="86220" x2="49500" y2="86951"/>
                        <a14:foregroundMark x1="49800" y1="86951" x2="50800" y2="86829"/>
                        <a14:foregroundMark x1="49300" y1="87195" x2="49900" y2="87927"/>
                        <a14:foregroundMark x1="50000" y1="39268" x2="50000" y2="37317"/>
                        <a14:backgroundMark x1="50800" y1="88537" x2="50800" y2="88537"/>
                        <a14:backgroundMark x1="51500" y1="88293" x2="50400" y2="88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687" b="25830"/>
          <a:stretch/>
        </p:blipFill>
        <p:spPr bwMode="auto">
          <a:xfrm>
            <a:off x="1673005" y="324792"/>
            <a:ext cx="8362950" cy="2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65D7B-EBE5-2539-CEBC-D54294358EA1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43A7B-46F4-BC96-02F7-170C0666C52F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개요</a:t>
            </a:r>
          </a:p>
        </p:txBody>
      </p:sp>
      <p:pic>
        <p:nvPicPr>
          <p:cNvPr id="5" name="Picture 2" descr="Computer Keyboard Key Explanation">
            <a:extLst>
              <a:ext uri="{FF2B5EF4-FFF2-40B4-BE49-F238E27FC236}">
                <a16:creationId xmlns:a16="http://schemas.microsoft.com/office/drawing/2014/main" id="{49359DA9-7424-0A61-F341-8110207B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05" y="2846586"/>
            <a:ext cx="8885175" cy="289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464CFC-0E7E-DFD1-53C9-0A9E5A5F927E}"/>
              </a:ext>
            </a:extLst>
          </p:cNvPr>
          <p:cNvGrpSpPr/>
          <p:nvPr/>
        </p:nvGrpSpPr>
        <p:grpSpPr>
          <a:xfrm>
            <a:off x="7652612" y="4119355"/>
            <a:ext cx="1091966" cy="1439985"/>
            <a:chOff x="3916062" y="4492586"/>
            <a:chExt cx="1091966" cy="143998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E99CF0-C972-BD35-5CBD-6CF8E0ACAAD7}"/>
                </a:ext>
              </a:extLst>
            </p:cNvPr>
            <p:cNvSpPr/>
            <p:nvPr/>
          </p:nvSpPr>
          <p:spPr>
            <a:xfrm>
              <a:off x="4215576" y="5074205"/>
              <a:ext cx="492890" cy="858366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717E75-63F8-D12C-A0DF-DEB22EFE2A14}"/>
                </a:ext>
              </a:extLst>
            </p:cNvPr>
            <p:cNvSpPr txBox="1"/>
            <p:nvPr/>
          </p:nvSpPr>
          <p:spPr>
            <a:xfrm>
              <a:off x="3916062" y="4492586"/>
              <a:ext cx="1091966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가속</a:t>
              </a:r>
              <a:r>
                <a:rPr lang="en-US" altLang="ko-KR" sz="2000" dirty="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/</a:t>
              </a:r>
              <a:r>
                <a:rPr lang="ko-KR" altLang="en-US" sz="2000" dirty="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감속</a:t>
              </a:r>
              <a:endParaRPr lang="en-US" altLang="ko-KR" sz="20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7318809-F7B1-0B47-285F-C23E08DA2C81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4462021" y="4892696"/>
              <a:ext cx="24" cy="1815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169DE5-83B1-0512-2BCB-2C544A426551}"/>
              </a:ext>
            </a:extLst>
          </p:cNvPr>
          <p:cNvGrpSpPr/>
          <p:nvPr/>
        </p:nvGrpSpPr>
        <p:grpSpPr>
          <a:xfrm>
            <a:off x="7625540" y="5029482"/>
            <a:ext cx="1209823" cy="1206733"/>
            <a:chOff x="7625540" y="5029482"/>
            <a:chExt cx="1209823" cy="120673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EC9535-8394-2FCD-01BD-D24540082408}"/>
                </a:ext>
              </a:extLst>
            </p:cNvPr>
            <p:cNvSpPr/>
            <p:nvPr/>
          </p:nvSpPr>
          <p:spPr>
            <a:xfrm>
              <a:off x="7625540" y="5029482"/>
              <a:ext cx="411249" cy="529858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53EFC-EF62-9857-CDAD-3C12A96D5EFA}"/>
                </a:ext>
              </a:extLst>
            </p:cNvPr>
            <p:cNvSpPr txBox="1"/>
            <p:nvPr/>
          </p:nvSpPr>
          <p:spPr>
            <a:xfrm>
              <a:off x="7738925" y="5836105"/>
              <a:ext cx="974947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방향조정</a:t>
              </a:r>
              <a:endParaRPr lang="en-US" altLang="ko-KR" sz="20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9800DB2-801B-0D1D-304D-03B0D94999DC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7831165" y="5559340"/>
              <a:ext cx="395234" cy="2767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439856-5E88-55F3-B04C-2D84FD5C64AA}"/>
                </a:ext>
              </a:extLst>
            </p:cNvPr>
            <p:cNvSpPr/>
            <p:nvPr/>
          </p:nvSpPr>
          <p:spPr>
            <a:xfrm>
              <a:off x="8424114" y="5029482"/>
              <a:ext cx="411249" cy="529858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C90AB37-FD5D-2A14-72D2-1F31B26E1D79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8226399" y="5559340"/>
              <a:ext cx="403340" cy="27676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FA6EE9D-EBF3-43FB-66D1-8D64910D1E89}"/>
              </a:ext>
            </a:extLst>
          </p:cNvPr>
          <p:cNvGrpSpPr/>
          <p:nvPr/>
        </p:nvGrpSpPr>
        <p:grpSpPr>
          <a:xfrm>
            <a:off x="2087976" y="4723125"/>
            <a:ext cx="1909497" cy="1507960"/>
            <a:chOff x="1335874" y="5074205"/>
            <a:chExt cx="1909497" cy="15079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6E0CDF-4023-5600-0577-16F2B6D9CC33}"/>
                </a:ext>
              </a:extLst>
            </p:cNvPr>
            <p:cNvSpPr txBox="1"/>
            <p:nvPr/>
          </p:nvSpPr>
          <p:spPr>
            <a:xfrm>
              <a:off x="1335874" y="6182055"/>
              <a:ext cx="1909497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카메라 줌인</a:t>
              </a:r>
              <a:r>
                <a:rPr lang="en-US" altLang="ko-KR" sz="2000" dirty="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/</a:t>
              </a:r>
              <a:r>
                <a:rPr lang="ko-KR" altLang="en-US" sz="2000" dirty="0" err="1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줌아웃</a:t>
              </a:r>
              <a:endParaRPr lang="en-US" altLang="ko-KR" sz="20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027A3A-F7B8-FB8E-2E41-D28C21FB45A7}"/>
                </a:ext>
              </a:extLst>
            </p:cNvPr>
            <p:cNvSpPr/>
            <p:nvPr/>
          </p:nvSpPr>
          <p:spPr>
            <a:xfrm>
              <a:off x="1865529" y="5074205"/>
              <a:ext cx="850188" cy="44307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B48B6D9-0BE8-C14C-2ED5-4DDD5B533A76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>
              <a:off x="2290623" y="5517284"/>
              <a:ext cx="0" cy="6647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E0A12F2B-4C21-457D-AFEA-2DEC6AD45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4" y="1340716"/>
            <a:ext cx="753398" cy="64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8926EB-052D-460F-AEA5-244D9E0028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37"/>
          <a:stretch/>
        </p:blipFill>
        <p:spPr>
          <a:xfrm flipH="1">
            <a:off x="5062494" y="652777"/>
            <a:ext cx="763415" cy="720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7CB4C2-BE62-44EB-9F72-11FBE8849B78}"/>
              </a:ext>
            </a:extLst>
          </p:cNvPr>
          <p:cNvGrpSpPr/>
          <p:nvPr/>
        </p:nvGrpSpPr>
        <p:grpSpPr>
          <a:xfrm>
            <a:off x="3240441" y="5082125"/>
            <a:ext cx="2408789" cy="1507960"/>
            <a:chOff x="469704" y="5074205"/>
            <a:chExt cx="2408789" cy="15079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10173D-CE74-4765-B10C-92031E16281A}"/>
                </a:ext>
              </a:extLst>
            </p:cNvPr>
            <p:cNvSpPr txBox="1"/>
            <p:nvPr/>
          </p:nvSpPr>
          <p:spPr>
            <a:xfrm>
              <a:off x="1401653" y="6182055"/>
              <a:ext cx="561372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유턴</a:t>
              </a:r>
              <a:endParaRPr lang="en-US" altLang="ko-KR" sz="20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C9184C-E04C-4837-AF85-DE3445576311}"/>
                </a:ext>
              </a:extLst>
            </p:cNvPr>
            <p:cNvSpPr/>
            <p:nvPr/>
          </p:nvSpPr>
          <p:spPr>
            <a:xfrm>
              <a:off x="469704" y="5074205"/>
              <a:ext cx="2408789" cy="443079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C083714-934B-408B-8FC2-BC5B91881C0D}"/>
                </a:ext>
              </a:extLst>
            </p:cNvPr>
            <p:cNvCxnSpPr>
              <a:cxnSpLocks/>
              <a:stCxn id="26" idx="2"/>
              <a:endCxn id="25" idx="0"/>
            </p:cNvCxnSpPr>
            <p:nvPr/>
          </p:nvCxnSpPr>
          <p:spPr>
            <a:xfrm>
              <a:off x="1674099" y="5517284"/>
              <a:ext cx="8240" cy="6647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30C85C2-B502-4A91-B1A9-D3518A0ED9C0}"/>
              </a:ext>
            </a:extLst>
          </p:cNvPr>
          <p:cNvSpPr txBox="1"/>
          <p:nvPr/>
        </p:nvSpPr>
        <p:spPr>
          <a:xfrm>
            <a:off x="3667910" y="4088706"/>
            <a:ext cx="32954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경찰차와 조우하는 상황에 대처하기 위해</a:t>
            </a:r>
            <a:r>
              <a:rPr lang="en-US" altLang="ko-KR" dirty="0"/>
              <a:t> </a:t>
            </a:r>
            <a:r>
              <a:rPr lang="ko-KR" altLang="en-US" dirty="0"/>
              <a:t>유턴 기능이 필요</a:t>
            </a:r>
          </a:p>
        </p:txBody>
      </p:sp>
    </p:spTree>
    <p:extLst>
      <p:ext uri="{BB962C8B-B14F-4D97-AF65-F5344CB8AC3E}">
        <p14:creationId xmlns:p14="http://schemas.microsoft.com/office/powerpoint/2010/main" val="3500649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10391 -0.1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5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0.11355 0.106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5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패턴, 의류, 패브릭, 라일락이(가) 표시된 사진&#10;&#10;자동 생성된 설명">
            <a:extLst>
              <a:ext uri="{FF2B5EF4-FFF2-40B4-BE49-F238E27FC236}">
                <a16:creationId xmlns:a16="http://schemas.microsoft.com/office/drawing/2014/main" id="{20DF537E-C0ED-1558-EEE6-3FE9014B3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9" r="9359" b="8131"/>
          <a:stretch/>
        </p:blipFill>
        <p:spPr>
          <a:xfrm>
            <a:off x="1252193" y="173736"/>
            <a:ext cx="9687614" cy="65105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65D7B-EBE5-2539-CEBC-D54294358EA1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43A7B-46F4-BC96-02F7-170C0666C52F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7410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3142E499-099B-B2DD-3D2A-292E7A5B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27" y="3746367"/>
            <a:ext cx="445023" cy="4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E47C14-4909-2E56-F0A5-59C8A808A279}"/>
              </a:ext>
            </a:extLst>
          </p:cNvPr>
          <p:cNvSpPr/>
          <p:nvPr/>
        </p:nvSpPr>
        <p:spPr>
          <a:xfrm>
            <a:off x="5318232" y="3124483"/>
            <a:ext cx="2916447" cy="16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492878B-0AF1-8690-AB88-3179A49D78A6}"/>
              </a:ext>
            </a:extLst>
          </p:cNvPr>
          <p:cNvCxnSpPr>
            <a:cxnSpLocks/>
          </p:cNvCxnSpPr>
          <p:nvPr/>
        </p:nvCxnSpPr>
        <p:spPr>
          <a:xfrm flipH="1">
            <a:off x="2103120" y="4810291"/>
            <a:ext cx="3215112" cy="2128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20" name="직선 연결선 17419">
            <a:extLst>
              <a:ext uri="{FF2B5EF4-FFF2-40B4-BE49-F238E27FC236}">
                <a16:creationId xmlns:a16="http://schemas.microsoft.com/office/drawing/2014/main" id="{732AF5B1-3EA3-2617-591B-61AC2F42ED47}"/>
              </a:ext>
            </a:extLst>
          </p:cNvPr>
          <p:cNvCxnSpPr>
            <a:cxnSpLocks/>
          </p:cNvCxnSpPr>
          <p:nvPr/>
        </p:nvCxnSpPr>
        <p:spPr>
          <a:xfrm>
            <a:off x="8220402" y="4776314"/>
            <a:ext cx="2175053" cy="21629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2" name="Picture 4" descr="P3 - Camera - Senior Project Criteria 2022 - Confluence">
            <a:extLst>
              <a:ext uri="{FF2B5EF4-FFF2-40B4-BE49-F238E27FC236}">
                <a16:creationId xmlns:a16="http://schemas.microsoft.com/office/drawing/2014/main" id="{6F801118-9178-9347-92FF-DB8C5FD44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297" y="3288323"/>
            <a:ext cx="1389111" cy="13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224B1C-92BF-4878-897D-8747B33752CC}"/>
              </a:ext>
            </a:extLst>
          </p:cNvPr>
          <p:cNvSpPr txBox="1"/>
          <p:nvPr/>
        </p:nvSpPr>
        <p:spPr>
          <a:xfrm>
            <a:off x="1328524" y="4260721"/>
            <a:ext cx="36615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맵 확장식이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스테이지마다 </a:t>
            </a:r>
            <a:r>
              <a:rPr lang="ko-KR" altLang="en-US" dirty="0" err="1"/>
              <a:t>단일맵으로</a:t>
            </a:r>
            <a:r>
              <a:rPr lang="ko-KR" altLang="en-US" dirty="0"/>
              <a:t> 진행</a:t>
            </a:r>
          </a:p>
        </p:txBody>
      </p:sp>
    </p:spTree>
    <p:extLst>
      <p:ext uri="{BB962C8B-B14F-4D97-AF65-F5344CB8AC3E}">
        <p14:creationId xmlns:p14="http://schemas.microsoft.com/office/powerpoint/2010/main" val="1783795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FA9365B-1FD3-67EA-EFD5-00CA627FF289}"/>
              </a:ext>
            </a:extLst>
          </p:cNvPr>
          <p:cNvCxnSpPr>
            <a:cxnSpLocks/>
          </p:cNvCxnSpPr>
          <p:nvPr/>
        </p:nvCxnSpPr>
        <p:spPr>
          <a:xfrm flipH="1">
            <a:off x="1247404" y="-71120"/>
            <a:ext cx="1089611" cy="721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761138C-68E6-29B3-F528-078C2AE8890E}"/>
              </a:ext>
            </a:extLst>
          </p:cNvPr>
          <p:cNvCxnSpPr>
            <a:cxnSpLocks/>
          </p:cNvCxnSpPr>
          <p:nvPr/>
        </p:nvCxnSpPr>
        <p:spPr>
          <a:xfrm>
            <a:off x="10245286" y="-71120"/>
            <a:ext cx="725553" cy="721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잘린 위쪽 모서리 45">
            <a:extLst>
              <a:ext uri="{FF2B5EF4-FFF2-40B4-BE49-F238E27FC236}">
                <a16:creationId xmlns:a16="http://schemas.microsoft.com/office/drawing/2014/main" id="{DA6A3031-593B-676E-B12C-75EE85848CD1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30" name="Picture 6" descr="The Doomsday Clock: what is it and why does it matter? | WIRED UK">
            <a:extLst>
              <a:ext uri="{FF2B5EF4-FFF2-40B4-BE49-F238E27FC236}">
                <a16:creationId xmlns:a16="http://schemas.microsoft.com/office/drawing/2014/main" id="{1B2AB20A-ADE5-8A10-AD5A-32CBB881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259" l="10000" r="90000">
                        <a14:foregroundMark x1="50469" y1="11296" x2="50365" y2="54722"/>
                        <a14:foregroundMark x1="38750" y1="16944" x2="40781" y2="33148"/>
                        <a14:foregroundMark x1="56510" y1="88148" x2="36094" y2="91667"/>
                        <a14:foregroundMark x1="65260" y1="95185" x2="35990" y2="99259"/>
                        <a14:foregroundMark x1="36927" y1="31852" x2="56094" y2="79352"/>
                        <a14:foregroundMark x1="50625" y1="15370" x2="51250" y2="26111"/>
                        <a14:foregroundMark x1="51250" y1="26111" x2="49531" y2="37685"/>
                        <a14:foregroundMark x1="38594" y1="37130" x2="49948" y2="48519"/>
                        <a14:foregroundMark x1="49948" y1="48519" x2="49948" y2="48519"/>
                        <a14:foregroundMark x1="35833" y1="27963" x2="50469" y2="61389"/>
                        <a14:foregroundMark x1="48854" y1="69815" x2="41094" y2="36574"/>
                        <a14:foregroundMark x1="41094" y1="36574" x2="44948" y2="46944"/>
                        <a14:foregroundMark x1="44948" y1="46944" x2="44844" y2="31111"/>
                        <a14:foregroundMark x1="44844" y1="31111" x2="48073" y2="36759"/>
                        <a14:foregroundMark x1="36094" y1="35741" x2="35365" y2="34907"/>
                        <a14:foregroundMark x1="36250" y1="26667" x2="34167" y2="29815"/>
                        <a14:foregroundMark x1="36771" y1="28704" x2="39844" y2="2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4" y="5429490"/>
            <a:ext cx="1402672" cy="78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FORCS l Case Studies l Korean National Police Agency">
            <a:extLst>
              <a:ext uri="{FF2B5EF4-FFF2-40B4-BE49-F238E27FC236}">
                <a16:creationId xmlns:a16="http://schemas.microsoft.com/office/drawing/2014/main" id="{19B98AE0-3096-8BD7-5D34-48F2BD802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663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DD20DAEC-EAC9-111E-0F4C-55BEE27E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54" name="Picture 12" descr="FORCS l Case Studies l Korean National Police Agency">
            <a:extLst>
              <a:ext uri="{FF2B5EF4-FFF2-40B4-BE49-F238E27FC236}">
                <a16:creationId xmlns:a16="http://schemas.microsoft.com/office/drawing/2014/main" id="{AB74F29F-9147-8954-7D84-82FD45A9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55" name="Picture 12" descr="FORCS l Case Studies l Korean National Police Agency">
            <a:extLst>
              <a:ext uri="{FF2B5EF4-FFF2-40B4-BE49-F238E27FC236}">
                <a16:creationId xmlns:a16="http://schemas.microsoft.com/office/drawing/2014/main" id="{94054A1F-1AA3-8FEC-F79C-25964420E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56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A0620FBC-9087-C0AB-D2E8-27F395D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76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58" name="그림 57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50FA793D-0ED8-7247-707E-7E3EA6938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75" y="682953"/>
            <a:ext cx="9703648" cy="5558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9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898EA155-9323-5D1F-0E5E-FBE3AC5F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0" y="2875727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잘린 위쪽 모서리 59">
            <a:extLst>
              <a:ext uri="{FF2B5EF4-FFF2-40B4-BE49-F238E27FC236}">
                <a16:creationId xmlns:a16="http://schemas.microsoft.com/office/drawing/2014/main" id="{A8FCC517-AB08-2BAA-2079-0DAC592B2E70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12" descr="FORCS l Case Studies l Korean National Police Agency">
            <a:extLst>
              <a:ext uri="{FF2B5EF4-FFF2-40B4-BE49-F238E27FC236}">
                <a16:creationId xmlns:a16="http://schemas.microsoft.com/office/drawing/2014/main" id="{A2A3CD0C-837D-7DAE-7C64-C4892207D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63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82309EC3-9AE2-F394-B920-EF2838E5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6624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E0E3CF93-2957-54A4-D60D-EB1E4200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6625" name="Picture 12" descr="FORCS l Case Studies l Korean National Police Agency">
            <a:extLst>
              <a:ext uri="{FF2B5EF4-FFF2-40B4-BE49-F238E27FC236}">
                <a16:creationId xmlns:a16="http://schemas.microsoft.com/office/drawing/2014/main" id="{E762A4A3-DEED-DA9F-BF73-3ADA87BE1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6626" name="Picture 12" descr="FORCS l Case Studies l Korean National Police Agency">
            <a:extLst>
              <a:ext uri="{FF2B5EF4-FFF2-40B4-BE49-F238E27FC236}">
                <a16:creationId xmlns:a16="http://schemas.microsoft.com/office/drawing/2014/main" id="{D0FCC449-1612-8CE2-1DED-93D0EEE25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26631" name="직사각형 26630">
            <a:extLst>
              <a:ext uri="{FF2B5EF4-FFF2-40B4-BE49-F238E27FC236}">
                <a16:creationId xmlns:a16="http://schemas.microsoft.com/office/drawing/2014/main" id="{4DCD6B10-5E2B-DF3D-07AC-32D3BA50A8EB}"/>
              </a:ext>
            </a:extLst>
          </p:cNvPr>
          <p:cNvSpPr/>
          <p:nvPr/>
        </p:nvSpPr>
        <p:spPr>
          <a:xfrm>
            <a:off x="6703710" y="5364480"/>
            <a:ext cx="1906890" cy="10167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33" name="직사각형 26632">
            <a:extLst>
              <a:ext uri="{FF2B5EF4-FFF2-40B4-BE49-F238E27FC236}">
                <a16:creationId xmlns:a16="http://schemas.microsoft.com/office/drawing/2014/main" id="{2E203ADD-CA35-B61A-6E7B-7805E81EE394}"/>
              </a:ext>
            </a:extLst>
          </p:cNvPr>
          <p:cNvSpPr/>
          <p:nvPr/>
        </p:nvSpPr>
        <p:spPr>
          <a:xfrm>
            <a:off x="5600436" y="5364480"/>
            <a:ext cx="1001286" cy="101675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35" name="TextBox 26634">
            <a:extLst>
              <a:ext uri="{FF2B5EF4-FFF2-40B4-BE49-F238E27FC236}">
                <a16:creationId xmlns:a16="http://schemas.microsoft.com/office/drawing/2014/main" id="{E9F3B1F5-1666-FC3F-C612-FE753B9EB7B2}"/>
              </a:ext>
            </a:extLst>
          </p:cNvPr>
          <p:cNvSpPr txBox="1"/>
          <p:nvPr/>
        </p:nvSpPr>
        <p:spPr>
          <a:xfrm>
            <a:off x="5657417" y="4366275"/>
            <a:ext cx="877163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이세계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종말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시계</a:t>
            </a:r>
          </a:p>
        </p:txBody>
      </p:sp>
      <p:sp>
        <p:nvSpPr>
          <p:cNvPr id="26637" name="TextBox 26636">
            <a:extLst>
              <a:ext uri="{FF2B5EF4-FFF2-40B4-BE49-F238E27FC236}">
                <a16:creationId xmlns:a16="http://schemas.microsoft.com/office/drawing/2014/main" id="{962894AA-435D-60AB-5298-4DA34B73581E}"/>
              </a:ext>
            </a:extLst>
          </p:cNvPr>
          <p:cNvSpPr txBox="1"/>
          <p:nvPr/>
        </p:nvSpPr>
        <p:spPr>
          <a:xfrm>
            <a:off x="7191552" y="4527469"/>
            <a:ext cx="8771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경찰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경고등</a:t>
            </a:r>
          </a:p>
        </p:txBody>
      </p:sp>
      <p:sp>
        <p:nvSpPr>
          <p:cNvPr id="26639" name="TextBox 26638">
            <a:extLst>
              <a:ext uri="{FF2B5EF4-FFF2-40B4-BE49-F238E27FC236}">
                <a16:creationId xmlns:a16="http://schemas.microsoft.com/office/drawing/2014/main" id="{DD190998-5718-6A51-CBEB-70E94FD9A081}"/>
              </a:ext>
            </a:extLst>
          </p:cNvPr>
          <p:cNvSpPr txBox="1"/>
          <p:nvPr/>
        </p:nvSpPr>
        <p:spPr>
          <a:xfrm>
            <a:off x="4148682" y="4527469"/>
            <a:ext cx="87716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유죄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경고등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E0767-B53E-4F18-BBB5-A984A752949E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A94254-D8F5-4EEC-BEE6-B27D1A678777}"/>
              </a:ext>
            </a:extLst>
          </p:cNvPr>
          <p:cNvSpPr txBox="1"/>
          <p:nvPr/>
        </p:nvSpPr>
        <p:spPr>
          <a:xfrm>
            <a:off x="5563836" y="4538415"/>
            <a:ext cx="103788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en-US" altLang="ko-KR" b="1" dirty="0">
                <a:solidFill>
                  <a:schemeClr val="bg1"/>
                </a:solidFill>
              </a:rPr>
              <a:t>GAME</a:t>
            </a:r>
            <a:r>
              <a:rPr lang="en-US" altLang="ko-KR" b="1" dirty="0">
                <a:solidFill>
                  <a:srgbClr val="FF0000"/>
                </a:solidFill>
              </a:rPr>
              <a:t>!!</a:t>
            </a:r>
            <a:r>
              <a:rPr lang="en-US" altLang="ko-KR" b="1" dirty="0">
                <a:solidFill>
                  <a:schemeClr val="bg1"/>
                </a:solidFill>
              </a:rPr>
              <a:t>OVER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2BDA88-D232-4316-9304-FE5B4CB72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59" y="5465021"/>
            <a:ext cx="906558" cy="753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67E42-B7AD-4B9F-AE09-99425EFB03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93" y="5653620"/>
            <a:ext cx="98169" cy="3092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AA8FF-0844-405E-BC87-376C05FE362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017" b="-82635"/>
          <a:stretch/>
        </p:blipFill>
        <p:spPr>
          <a:xfrm rot="18682814">
            <a:off x="5850670" y="5598915"/>
            <a:ext cx="516791" cy="65748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F3E658-5C5A-45D9-8677-AF67A63F16F1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79E7-7F2E-418F-8B91-750C3738405C}"/>
              </a:ext>
            </a:extLst>
          </p:cNvPr>
          <p:cNvSpPr txBox="1"/>
          <p:nvPr/>
        </p:nvSpPr>
        <p:spPr>
          <a:xfrm>
            <a:off x="1328524" y="4260721"/>
            <a:ext cx="30796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유죄경고등</a:t>
            </a:r>
            <a:r>
              <a:rPr lang="en-US" altLang="ko-KR" dirty="0"/>
              <a:t>, </a:t>
            </a:r>
            <a:r>
              <a:rPr lang="ko-KR" altLang="en-US" dirty="0" err="1"/>
              <a:t>경찰경고등</a:t>
            </a:r>
            <a:endParaRPr lang="en-US" altLang="ko-KR" dirty="0"/>
          </a:p>
          <a:p>
            <a:r>
              <a:rPr lang="ko-KR" altLang="en-US" dirty="0"/>
              <a:t>없어질 수 있습니다</a:t>
            </a:r>
            <a:r>
              <a:rPr lang="en-US" altLang="ko-KR" dirty="0"/>
              <a:t>.(</a:t>
            </a:r>
            <a:r>
              <a:rPr lang="ko-KR" altLang="en-US" dirty="0" err="1"/>
              <a:t>논의중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26825C-3599-4D22-BE85-72C034035A5D}"/>
              </a:ext>
            </a:extLst>
          </p:cNvPr>
          <p:cNvSpPr txBox="1"/>
          <p:nvPr/>
        </p:nvSpPr>
        <p:spPr>
          <a:xfrm>
            <a:off x="6648033" y="2573045"/>
            <a:ext cx="230643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 우측에 </a:t>
            </a:r>
            <a:r>
              <a:rPr lang="en-US" altLang="ko-KR" dirty="0"/>
              <a:t>UI</a:t>
            </a:r>
            <a:r>
              <a:rPr lang="ko-KR" altLang="en-US" dirty="0"/>
              <a:t>창이 생길 수 있습니다</a:t>
            </a:r>
            <a:r>
              <a:rPr lang="en-US" altLang="ko-KR" dirty="0"/>
              <a:t>. (</a:t>
            </a:r>
            <a:r>
              <a:rPr lang="ko-KR" altLang="en-US" dirty="0" err="1"/>
              <a:t>논의중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03E280-B119-423B-9BD5-1CD49F8B21FC}"/>
              </a:ext>
            </a:extLst>
          </p:cNvPr>
          <p:cNvSpPr/>
          <p:nvPr/>
        </p:nvSpPr>
        <p:spPr>
          <a:xfrm>
            <a:off x="9176334" y="672058"/>
            <a:ext cx="1791687" cy="556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이세계</a:t>
            </a:r>
            <a:r>
              <a:rPr lang="ko-KR" altLang="en-US" dirty="0"/>
              <a:t> 전생 면접 </a:t>
            </a:r>
            <a:r>
              <a:rPr lang="en-US" altLang="ko-KR" dirty="0"/>
              <a:t>with </a:t>
            </a:r>
            <a:r>
              <a:rPr lang="ko-KR" altLang="en-US" dirty="0"/>
              <a:t>여신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277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 animBg="1"/>
      <p:bldP spid="26633" grpId="0" animBg="1"/>
      <p:bldP spid="26635" grpId="0" animBg="1"/>
      <p:bldP spid="26637" grpId="0" animBg="1"/>
      <p:bldP spid="2663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6" name="그림 15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695890F7-7D37-6AB3-703C-2D48B57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1" y="659252"/>
            <a:ext cx="9705115" cy="5559241"/>
          </a:xfrm>
          <a:prstGeom prst="rect">
            <a:avLst/>
          </a:prstGeom>
        </p:spPr>
      </p:pic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B02BB7-8C98-BD49-FB02-A6760FD12E9F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2" descr="FORCS l Case Studies l Korean National Police Agency">
            <a:extLst>
              <a:ext uri="{FF2B5EF4-FFF2-40B4-BE49-F238E27FC236}">
                <a16:creationId xmlns:a16="http://schemas.microsoft.com/office/drawing/2014/main" id="{87430630-7DD3-00CE-DFDA-CF618E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8EDA55CC-5C5E-1FAD-316E-201AE463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1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75AC16AB-2262-ED18-7C86-B75BBEB2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7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0425DCE9-9DC1-0694-0138-D0D5EC99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0" y="2875727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ORCS l Case Studies l Korean National Police Agency">
            <a:extLst>
              <a:ext uri="{FF2B5EF4-FFF2-40B4-BE49-F238E27FC236}">
                <a16:creationId xmlns:a16="http://schemas.microsoft.com/office/drawing/2014/main" id="{BC9B5985-FA8A-752F-51A2-65144403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0" name="Picture 12" descr="FORCS l Case Studies l Korean National Police Agency">
            <a:extLst>
              <a:ext uri="{FF2B5EF4-FFF2-40B4-BE49-F238E27FC236}">
                <a16:creationId xmlns:a16="http://schemas.microsoft.com/office/drawing/2014/main" id="{366A1E6B-F611-262A-295F-F3431803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E4A277-0BF4-44E1-AD80-1F95FBF841C6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D693D-463A-4266-8085-CDC36A0C3EE6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6A9222-CF02-4050-BF42-30071A0BF552}"/>
              </a:ext>
            </a:extLst>
          </p:cNvPr>
          <p:cNvGrpSpPr/>
          <p:nvPr/>
        </p:nvGrpSpPr>
        <p:grpSpPr>
          <a:xfrm>
            <a:off x="5658259" y="5465021"/>
            <a:ext cx="906558" cy="753472"/>
            <a:chOff x="5658259" y="5465021"/>
            <a:chExt cx="906558" cy="75347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B5E1F3B-46D5-4442-AA53-32237F0A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259" y="5465021"/>
              <a:ext cx="906558" cy="75347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1DF0835-C9C6-4DDA-8FFC-09F8CB2D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693" y="5653620"/>
              <a:ext cx="98169" cy="30923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1D7AEFA-363A-4B1B-8F30-E1FB135E4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495" y="5621044"/>
              <a:ext cx="296841" cy="355697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16B4938-DCB0-425B-820A-628A4F77BF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9843" y="3799567"/>
            <a:ext cx="470932" cy="818184"/>
          </a:xfrm>
          <a:prstGeom prst="rect">
            <a:avLst/>
          </a:prstGeom>
        </p:spPr>
      </p:pic>
      <p:pic>
        <p:nvPicPr>
          <p:cNvPr id="3074" name="Picture 2" descr="Shield with swords - Free shapes icons">
            <a:extLst>
              <a:ext uri="{FF2B5EF4-FFF2-40B4-BE49-F238E27FC236}">
                <a16:creationId xmlns:a16="http://schemas.microsoft.com/office/drawing/2014/main" id="{8D632BB3-33D7-4AB3-838B-B8614355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43" y="3270543"/>
            <a:ext cx="470932" cy="47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22848E-0CDB-45E4-8BE9-263D3CB07E50}"/>
              </a:ext>
            </a:extLst>
          </p:cNvPr>
          <p:cNvSpPr txBox="1"/>
          <p:nvPr/>
        </p:nvSpPr>
        <p:spPr>
          <a:xfrm>
            <a:off x="6648034" y="2573045"/>
            <a:ext cx="28717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용사에게 오라 또는 표식은 없습니다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(‘</a:t>
            </a:r>
            <a:r>
              <a:rPr lang="ko-KR" altLang="en-US" dirty="0"/>
              <a:t>여신의 </a:t>
            </a:r>
            <a:r>
              <a:rPr lang="ko-KR" altLang="en-US" dirty="0" err="1"/>
              <a:t>단서＇로</a:t>
            </a:r>
            <a:r>
              <a:rPr lang="ko-KR" altLang="en-US" dirty="0"/>
              <a:t> 표현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7B7A20-AB32-4D05-9030-276CEA36E102}"/>
              </a:ext>
            </a:extLst>
          </p:cNvPr>
          <p:cNvSpPr txBox="1"/>
          <p:nvPr/>
        </p:nvSpPr>
        <p:spPr>
          <a:xfrm>
            <a:off x="3549129" y="2711544"/>
            <a:ext cx="287174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스테이지당 용사 후보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일반인 </a:t>
            </a:r>
            <a:r>
              <a:rPr lang="en-US" altLang="ko-KR" dirty="0"/>
              <a:t>9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r>
              <a:rPr lang="ko-KR" altLang="en-US" dirty="0"/>
              <a:t>경찰차와 승용차는 난이도에 따라</a:t>
            </a:r>
          </a:p>
        </p:txBody>
      </p:sp>
    </p:spTree>
    <p:extLst>
      <p:ext uri="{BB962C8B-B14F-4D97-AF65-F5344CB8AC3E}">
        <p14:creationId xmlns:p14="http://schemas.microsoft.com/office/powerpoint/2010/main" val="376122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6" name="그림 15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695890F7-7D37-6AB3-703C-2D48B57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1" y="659252"/>
            <a:ext cx="9705115" cy="5559241"/>
          </a:xfrm>
          <a:prstGeom prst="rect">
            <a:avLst/>
          </a:prstGeom>
        </p:spPr>
      </p:pic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B02BB7-8C98-BD49-FB02-A6760FD12E9F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2" descr="FORCS l Case Studies l Korean National Police Agency">
            <a:extLst>
              <a:ext uri="{FF2B5EF4-FFF2-40B4-BE49-F238E27FC236}">
                <a16:creationId xmlns:a16="http://schemas.microsoft.com/office/drawing/2014/main" id="{87430630-7DD3-00CE-DFDA-CF618E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8EDA55CC-5C5E-1FAD-316E-201AE463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1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75AC16AB-2262-ED18-7C86-B75BBEB2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7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0425DCE9-9DC1-0694-0138-D0D5EC99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0" y="2875727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ORCS l Case Studies l Korean National Police Agency">
            <a:extLst>
              <a:ext uri="{FF2B5EF4-FFF2-40B4-BE49-F238E27FC236}">
                <a16:creationId xmlns:a16="http://schemas.microsoft.com/office/drawing/2014/main" id="{BC9B5985-FA8A-752F-51A2-65144403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0" name="Picture 12" descr="FORCS l Case Studies l Korean National Police Agency">
            <a:extLst>
              <a:ext uri="{FF2B5EF4-FFF2-40B4-BE49-F238E27FC236}">
                <a16:creationId xmlns:a16="http://schemas.microsoft.com/office/drawing/2014/main" id="{366A1E6B-F611-262A-295F-F3431803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E4A277-0BF4-44E1-AD80-1F95FBF841C6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D693D-463A-4266-8085-CDC36A0C3EE6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2C2E7AD-B429-4631-AD1F-8F75C1949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59" y="5465021"/>
            <a:ext cx="906558" cy="7534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D0726F2-626C-4675-8DBB-A0A5DB96C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93" y="5653620"/>
            <a:ext cx="98169" cy="3092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26E41C-73BE-42B6-A526-37BA8B0EF8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95" y="5621044"/>
            <a:ext cx="296841" cy="3556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98A56D-79B3-4254-90BE-51D7B7C0A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0359">
            <a:off x="5833474" y="5663907"/>
            <a:ext cx="296841" cy="35569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05520A-0D20-455C-8E35-FB31088E76E9}"/>
              </a:ext>
            </a:extLst>
          </p:cNvPr>
          <p:cNvSpPr/>
          <p:nvPr/>
        </p:nvSpPr>
        <p:spPr>
          <a:xfrm>
            <a:off x="5581379" y="5347727"/>
            <a:ext cx="1030801" cy="1030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CC622A-68CB-42FF-BC89-B89B6240E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9843" y="3799567"/>
            <a:ext cx="470932" cy="818184"/>
          </a:xfrm>
          <a:prstGeom prst="rect">
            <a:avLst/>
          </a:prstGeom>
        </p:spPr>
      </p:pic>
      <p:pic>
        <p:nvPicPr>
          <p:cNvPr id="29" name="Picture 2" descr="Shield with swords - Free shapes icons">
            <a:extLst>
              <a:ext uri="{FF2B5EF4-FFF2-40B4-BE49-F238E27FC236}">
                <a16:creationId xmlns:a16="http://schemas.microsoft.com/office/drawing/2014/main" id="{8FC60E5E-EF3C-4663-B057-02E3BC74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43" y="3270543"/>
            <a:ext cx="470932" cy="47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99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11589 0.07338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36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6" name="그림 15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695890F7-7D37-6AB3-703C-2D48B57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1" y="659252"/>
            <a:ext cx="9705115" cy="5559241"/>
          </a:xfrm>
          <a:prstGeom prst="rect">
            <a:avLst/>
          </a:prstGeom>
        </p:spPr>
      </p:pic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B02BB7-8C98-BD49-FB02-A6760FD12E9F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2" descr="FORCS l Case Studies l Korean National Police Agency">
            <a:extLst>
              <a:ext uri="{FF2B5EF4-FFF2-40B4-BE49-F238E27FC236}">
                <a16:creationId xmlns:a16="http://schemas.microsoft.com/office/drawing/2014/main" id="{87430630-7DD3-00CE-DFDA-CF618E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8EDA55CC-5C5E-1FAD-316E-201AE463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1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75AC16AB-2262-ED18-7C86-B75BBEB2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7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0425DCE9-9DC1-0694-0138-D0D5EC99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0" y="2875727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ORCS l Case Studies l Korean National Police Agency">
            <a:extLst>
              <a:ext uri="{FF2B5EF4-FFF2-40B4-BE49-F238E27FC236}">
                <a16:creationId xmlns:a16="http://schemas.microsoft.com/office/drawing/2014/main" id="{BC9B5985-FA8A-752F-51A2-65144403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0" name="Picture 12" descr="FORCS l Case Studies l Korean National Police Agency">
            <a:extLst>
              <a:ext uri="{FF2B5EF4-FFF2-40B4-BE49-F238E27FC236}">
                <a16:creationId xmlns:a16="http://schemas.microsoft.com/office/drawing/2014/main" id="{366A1E6B-F611-262A-295F-F3431803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1" name="Picture 12" descr="FORCS l Case Studies l Korean National Police Agency">
            <a:extLst>
              <a:ext uri="{FF2B5EF4-FFF2-40B4-BE49-F238E27FC236}">
                <a16:creationId xmlns:a16="http://schemas.microsoft.com/office/drawing/2014/main" id="{D1404CA1-3B10-DC90-95A1-4513CF9DC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71029" y="5585628"/>
            <a:ext cx="530349" cy="54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E4A277-0BF4-44E1-AD80-1F95FBF841C6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D693D-463A-4266-8085-CDC36A0C3EE6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3D0B36-D292-4BF7-8135-1D3A2BD5093F}"/>
              </a:ext>
            </a:extLst>
          </p:cNvPr>
          <p:cNvGrpSpPr/>
          <p:nvPr/>
        </p:nvGrpSpPr>
        <p:grpSpPr>
          <a:xfrm>
            <a:off x="5658259" y="5465021"/>
            <a:ext cx="906558" cy="753472"/>
            <a:chOff x="5658259" y="5465021"/>
            <a:chExt cx="906558" cy="75347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E5A2AF4-F723-48AF-B8EF-B8394747E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259" y="5465021"/>
              <a:ext cx="906558" cy="75347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5DB7835-DAF7-411B-9EC0-84DD6DE5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693" y="5653620"/>
              <a:ext cx="98169" cy="30923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69036CE-7FB2-4ADA-8DA2-D8D71DE0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495" y="5621044"/>
              <a:ext cx="296841" cy="355697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9635D3-9551-44B4-BF5A-72D004AE1B69}"/>
              </a:ext>
            </a:extLst>
          </p:cNvPr>
          <p:cNvSpPr/>
          <p:nvPr/>
        </p:nvSpPr>
        <p:spPr>
          <a:xfrm>
            <a:off x="6699428" y="5538578"/>
            <a:ext cx="660170" cy="660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29338F03-AD20-4EBC-A0F2-9B07FCBDB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55" t="8078" r="55046" b="50506"/>
          <a:stretch/>
        </p:blipFill>
        <p:spPr bwMode="auto">
          <a:xfrm>
            <a:off x="8695822" y="4521362"/>
            <a:ext cx="477671" cy="84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9BFEC694-FC09-4638-9832-2DA16E507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55" t="8078" r="55046" b="50506"/>
          <a:stretch/>
        </p:blipFill>
        <p:spPr bwMode="auto">
          <a:xfrm rot="7453470" flipH="1">
            <a:off x="8832173" y="4837916"/>
            <a:ext cx="477671" cy="84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20312 0.16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6" name="그림 15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695890F7-7D37-6AB3-703C-2D48B57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1" y="659252"/>
            <a:ext cx="9705115" cy="5559241"/>
          </a:xfrm>
          <a:prstGeom prst="rect">
            <a:avLst/>
          </a:prstGeom>
        </p:spPr>
      </p:pic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B02BB7-8C98-BD49-FB02-A6760FD12E9F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2" descr="FORCS l Case Studies l Korean National Police Agency">
            <a:extLst>
              <a:ext uri="{FF2B5EF4-FFF2-40B4-BE49-F238E27FC236}">
                <a16:creationId xmlns:a16="http://schemas.microsoft.com/office/drawing/2014/main" id="{87430630-7DD3-00CE-DFDA-CF618E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8EDA55CC-5C5E-1FAD-316E-201AE463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1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75AC16AB-2262-ED18-7C86-B75BBEB2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7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0425DCE9-9DC1-0694-0138-D0D5EC99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44" y="3913561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ORCS l Case Studies l Korean National Police Agency">
            <a:extLst>
              <a:ext uri="{FF2B5EF4-FFF2-40B4-BE49-F238E27FC236}">
                <a16:creationId xmlns:a16="http://schemas.microsoft.com/office/drawing/2014/main" id="{BC9B5985-FA8A-752F-51A2-65144403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0" name="Picture 12" descr="FORCS l Case Studies l Korean National Police Agency">
            <a:extLst>
              <a:ext uri="{FF2B5EF4-FFF2-40B4-BE49-F238E27FC236}">
                <a16:creationId xmlns:a16="http://schemas.microsoft.com/office/drawing/2014/main" id="{366A1E6B-F611-262A-295F-F3431803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1" name="Picture 12" descr="FORCS l Case Studies l Korean National Police Agency">
            <a:extLst>
              <a:ext uri="{FF2B5EF4-FFF2-40B4-BE49-F238E27FC236}">
                <a16:creationId xmlns:a16="http://schemas.microsoft.com/office/drawing/2014/main" id="{D1404CA1-3B10-DC90-95A1-4513CF9DC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71029" y="5585628"/>
            <a:ext cx="530349" cy="540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5B035B4-4A4E-47BC-A6D5-ADFEE439DD1F}"/>
              </a:ext>
            </a:extLst>
          </p:cNvPr>
          <p:cNvGrpSpPr/>
          <p:nvPr/>
        </p:nvGrpSpPr>
        <p:grpSpPr>
          <a:xfrm>
            <a:off x="5282834" y="1292902"/>
            <a:ext cx="1108572" cy="1550289"/>
            <a:chOff x="5282834" y="1292902"/>
            <a:chExt cx="1108572" cy="1550289"/>
          </a:xfrm>
        </p:grpSpPr>
        <p:pic>
          <p:nvPicPr>
            <p:cNvPr id="29700" name="Picture 4" descr="Police car isometric 3d element Royalty Free Vector Image">
              <a:extLst>
                <a:ext uri="{FF2B5EF4-FFF2-40B4-BE49-F238E27FC236}">
                  <a16:creationId xmlns:a16="http://schemas.microsoft.com/office/drawing/2014/main" id="{66B5DA93-1F91-BC11-239D-BBC45618A6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3" t="16684" r="6523" b="25459"/>
            <a:stretch/>
          </p:blipFill>
          <p:spPr bwMode="auto">
            <a:xfrm>
              <a:off x="5282834" y="2046577"/>
              <a:ext cx="1108572" cy="79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6" name="Picture 10" descr="Vector Graphics Clip Art Image Exclamation Mark, PNG, 650x1010px, Exclamation  Mark, Question Mark, Royalty Payment, Royaltyfree,">
              <a:extLst>
                <a:ext uri="{FF2B5EF4-FFF2-40B4-BE49-F238E27FC236}">
                  <a16:creationId xmlns:a16="http://schemas.microsoft.com/office/drawing/2014/main" id="{F5AADDC8-9AB0-0A7E-89EC-6D6D64C88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3" b="98812" l="10000" r="90000">
                          <a14:foregroundMark x1="49634" y1="6040" x2="49756" y2="24950"/>
                          <a14:foregroundMark x1="44634" y1="4950" x2="51220" y2="10594"/>
                          <a14:foregroundMark x1="51220" y1="10594" x2="51220" y2="10594"/>
                          <a14:foregroundMark x1="43049" y1="2079" x2="46098" y2="7723"/>
                          <a14:foregroundMark x1="25000" y1="79010" x2="22439" y2="88020"/>
                          <a14:foregroundMark x1="22439" y1="88020" x2="31707" y2="84554"/>
                          <a14:foregroundMark x1="33049" y1="90891" x2="25488" y2="95248"/>
                          <a14:foregroundMark x1="29024" y1="98119" x2="30976" y2="98812"/>
                          <a14:foregroundMark x1="42683" y1="4950" x2="42927" y2="1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32338">
              <a:off x="5629859" y="1292902"/>
              <a:ext cx="589704" cy="726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BCA0A36-B336-49B6-9F5D-C5F4EF935D29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D79CF-9D0A-4409-94EA-B0E4CAF8A17A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57FE5FD-C980-4B60-A7A6-487F05B93F12}"/>
              </a:ext>
            </a:extLst>
          </p:cNvPr>
          <p:cNvGrpSpPr/>
          <p:nvPr/>
        </p:nvGrpSpPr>
        <p:grpSpPr>
          <a:xfrm>
            <a:off x="5658259" y="5465021"/>
            <a:ext cx="906558" cy="753472"/>
            <a:chOff x="5658259" y="5465021"/>
            <a:chExt cx="906558" cy="75347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C5FE082-7F5C-4244-8C68-68679084E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259" y="5465021"/>
              <a:ext cx="906558" cy="75347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D820A5A-C218-4823-82EF-EC68EDD8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693" y="5653620"/>
              <a:ext cx="98169" cy="30923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B356C91-9421-492A-AE5C-A8F323F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495" y="5621044"/>
              <a:ext cx="296841" cy="355697"/>
            </a:xfrm>
            <a:prstGeom prst="rect">
              <a:avLst/>
            </a:prstGeom>
          </p:spPr>
        </p:pic>
      </p:grpSp>
      <p:pic>
        <p:nvPicPr>
          <p:cNvPr id="29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18A35563-9C3B-489F-83B5-05E013A96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55" t="8078" r="55046" b="50506"/>
          <a:stretch/>
        </p:blipFill>
        <p:spPr bwMode="auto">
          <a:xfrm rot="7453470" flipH="1">
            <a:off x="8832173" y="4837916"/>
            <a:ext cx="477671" cy="84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4D56E2-832C-493B-A599-903C4F0A58F2}"/>
              </a:ext>
            </a:extLst>
          </p:cNvPr>
          <p:cNvSpPr/>
          <p:nvPr/>
        </p:nvSpPr>
        <p:spPr>
          <a:xfrm>
            <a:off x="5229415" y="1150776"/>
            <a:ext cx="1280160" cy="182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1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6" name="그림 15" descr="축적 모형, 도시 디자인이(가) 표시된 사진&#10;&#10;자동 생성된 설명">
            <a:extLst>
              <a:ext uri="{FF2B5EF4-FFF2-40B4-BE49-F238E27FC236}">
                <a16:creationId xmlns:a16="http://schemas.microsoft.com/office/drawing/2014/main" id="{695890F7-7D37-6AB3-703C-2D48B57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41" y="659252"/>
            <a:ext cx="9705115" cy="5559241"/>
          </a:xfrm>
          <a:prstGeom prst="rect">
            <a:avLst/>
          </a:prstGeom>
        </p:spPr>
      </p:pic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8AB02BB7-8C98-BD49-FB02-A6760FD12E9F}"/>
              </a:ext>
            </a:extLst>
          </p:cNvPr>
          <p:cNvSpPr/>
          <p:nvPr/>
        </p:nvSpPr>
        <p:spPr>
          <a:xfrm>
            <a:off x="3361677" y="5364480"/>
            <a:ext cx="5468645" cy="843118"/>
          </a:xfrm>
          <a:prstGeom prst="snip2SameRect">
            <a:avLst>
              <a:gd name="adj1" fmla="val 42704"/>
              <a:gd name="adj2" fmla="val 0"/>
            </a:avLst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2" descr="FORCS l Case Studies l Korean National Police Agency">
            <a:extLst>
              <a:ext uri="{FF2B5EF4-FFF2-40B4-BE49-F238E27FC236}">
                <a16:creationId xmlns:a16="http://schemas.microsoft.com/office/drawing/2014/main" id="{87430630-7DD3-00CE-DFDA-CF618ECBD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6651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17" name="Picture 2" descr="Isometric Truck Vector Art PNG Images | Free Download On Pngtree">
            <a:extLst>
              <a:ext uri="{FF2B5EF4-FFF2-40B4-BE49-F238E27FC236}">
                <a16:creationId xmlns:a16="http://schemas.microsoft.com/office/drawing/2014/main" id="{0425DCE9-9DC1-0694-0138-D0D5EC99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444" y="3913561"/>
            <a:ext cx="149733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ORCS l Case Studies l Korean National Police Agency">
            <a:extLst>
              <a:ext uri="{FF2B5EF4-FFF2-40B4-BE49-F238E27FC236}">
                <a16:creationId xmlns:a16="http://schemas.microsoft.com/office/drawing/2014/main" id="{BC9B5985-FA8A-752F-51A2-65144403F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364960" y="5580180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0" name="Picture 12" descr="FORCS l Case Studies l Korean National Police Agency">
            <a:extLst>
              <a:ext uri="{FF2B5EF4-FFF2-40B4-BE49-F238E27FC236}">
                <a16:creationId xmlns:a16="http://schemas.microsoft.com/office/drawing/2014/main" id="{366A1E6B-F611-262A-295F-F3431803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7963410" y="5575847"/>
            <a:ext cx="530349" cy="54000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1" name="Picture 12" descr="FORCS l Case Studies l Korean National Police Agency">
            <a:extLst>
              <a:ext uri="{FF2B5EF4-FFF2-40B4-BE49-F238E27FC236}">
                <a16:creationId xmlns:a16="http://schemas.microsoft.com/office/drawing/2014/main" id="{D1404CA1-3B10-DC90-95A1-4513CF9DC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3" t="20000" r="28803" b="20000"/>
          <a:stretch/>
        </p:blipFill>
        <p:spPr bwMode="auto">
          <a:xfrm>
            <a:off x="6771029" y="5585628"/>
            <a:ext cx="530349" cy="54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4" descr="Police car isometric 3d element Royalty Free Vector Image">
            <a:extLst>
              <a:ext uri="{FF2B5EF4-FFF2-40B4-BE49-F238E27FC236}">
                <a16:creationId xmlns:a16="http://schemas.microsoft.com/office/drawing/2014/main" id="{CC675694-719B-A2E5-32DF-AA7B77504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3" t="16684" r="6523" b="25459"/>
          <a:stretch/>
        </p:blipFill>
        <p:spPr bwMode="auto">
          <a:xfrm>
            <a:off x="5282834" y="2044956"/>
            <a:ext cx="1108572" cy="79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olice car isometric 3d element Royalty Free Vector Image">
            <a:extLst>
              <a:ext uri="{FF2B5EF4-FFF2-40B4-BE49-F238E27FC236}">
                <a16:creationId xmlns:a16="http://schemas.microsoft.com/office/drawing/2014/main" id="{F520B39D-8806-E28E-2731-656D53808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23" t="16684" r="6523" b="25459"/>
          <a:stretch/>
        </p:blipFill>
        <p:spPr bwMode="auto">
          <a:xfrm flipH="1">
            <a:off x="4373584" y="2676149"/>
            <a:ext cx="1108572" cy="79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4A8DC1-3B95-4FC0-9C03-5D13E2151941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F4484-503A-4175-917E-60DB1D14F13F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인게임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6F8812-EE53-4BA9-8EAA-663F41A07921}"/>
              </a:ext>
            </a:extLst>
          </p:cNvPr>
          <p:cNvGrpSpPr/>
          <p:nvPr/>
        </p:nvGrpSpPr>
        <p:grpSpPr>
          <a:xfrm>
            <a:off x="5658259" y="5465021"/>
            <a:ext cx="906558" cy="753472"/>
            <a:chOff x="5658259" y="5465021"/>
            <a:chExt cx="906558" cy="75347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1DA4DA-87AD-437F-8BDA-E76050EB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259" y="5465021"/>
              <a:ext cx="906558" cy="75347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B9FF18F-57AF-4224-9467-A5B81CA37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693" y="5653620"/>
              <a:ext cx="98169" cy="30923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013B1F9-1261-467A-8224-742E6394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495" y="5621044"/>
              <a:ext cx="296841" cy="355697"/>
            </a:xfrm>
            <a:prstGeom prst="rect">
              <a:avLst/>
            </a:prstGeom>
          </p:spPr>
        </p:pic>
      </p:grpSp>
      <p:pic>
        <p:nvPicPr>
          <p:cNvPr id="28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C5F6CA33-1696-40F7-8233-1CD2DCC2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19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29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B87F4AB7-D008-4016-BDD4-3ABE26B0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pic>
        <p:nvPicPr>
          <p:cNvPr id="30" name="Picture 14" descr="대한민국 법원 - 위키백과, 우리 모두의 백과사전">
            <a:extLst>
              <a:ext uri="{FF2B5EF4-FFF2-40B4-BE49-F238E27FC236}">
                <a16:creationId xmlns:a16="http://schemas.microsoft.com/office/drawing/2014/main" id="{14B69B55-78EF-4F85-9022-D8DAED5E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74" y="5455678"/>
            <a:ext cx="660169" cy="66016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8BCC8034-1E02-487A-8000-91B7235FA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55" t="8078" r="55046" b="50506"/>
          <a:stretch/>
        </p:blipFill>
        <p:spPr bwMode="auto">
          <a:xfrm rot="7453470" flipH="1">
            <a:off x="8832173" y="4837916"/>
            <a:ext cx="477671" cy="84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B99EB8-C929-41EC-8DDA-597F9AF91E22}"/>
              </a:ext>
            </a:extLst>
          </p:cNvPr>
          <p:cNvSpPr/>
          <p:nvPr/>
        </p:nvSpPr>
        <p:spPr>
          <a:xfrm>
            <a:off x="3766502" y="5353585"/>
            <a:ext cx="931776" cy="864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7019 0.0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2776 0.28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21BE0B-CD98-0BAE-3AC3-F2AE892CCC45}"/>
              </a:ext>
            </a:extLst>
          </p:cNvPr>
          <p:cNvGrpSpPr/>
          <p:nvPr/>
        </p:nvGrpSpPr>
        <p:grpSpPr>
          <a:xfrm>
            <a:off x="2606516" y="1497373"/>
            <a:ext cx="3424237" cy="2450746"/>
            <a:chOff x="2671763" y="2355033"/>
            <a:chExt cx="3424237" cy="2450746"/>
          </a:xfrm>
        </p:grpSpPr>
        <p:pic>
          <p:nvPicPr>
            <p:cNvPr id="9" name="Picture 4" descr="Dump Truck Silhouette Images – Browse 4,337 Stock Photos, Vectors, and  Video | Adobe Stock">
              <a:extLst>
                <a:ext uri="{FF2B5EF4-FFF2-40B4-BE49-F238E27FC236}">
                  <a16:creationId xmlns:a16="http://schemas.microsoft.com/office/drawing/2014/main" id="{8837A704-1E4B-B4E1-BF21-BB3B37D00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763" y="2355033"/>
              <a:ext cx="3424237" cy="245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20点を超える子ども 寝顔 日本人のイラスト素材、ロイヤリティフリーのベクター画像とクリップアート - iStock">
              <a:extLst>
                <a:ext uri="{FF2B5EF4-FFF2-40B4-BE49-F238E27FC236}">
                  <a16:creationId xmlns:a16="http://schemas.microsoft.com/office/drawing/2014/main" id="{E981EEA8-C268-B867-51AD-5F3B96533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01" b="27846" l="35948" r="58007">
                          <a14:foregroundMark x1="36601" y1="16813" x2="37908" y2="18039"/>
                          <a14:foregroundMark x1="44444" y1="1926" x2="48203" y2="1751"/>
                          <a14:foregroundMark x1="58007" y1="16462" x2="56699" y2="18039"/>
                          <a14:foregroundMark x1="48366" y1="26795" x2="45588" y2="26795"/>
                          <a14:foregroundMark x1="47059" y1="27671" x2="45915" y2="27846"/>
                          <a14:foregroundMark x1="46732" y1="27846" x2="47386" y2="274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4" r="39216" b="74157"/>
            <a:stretch/>
          </p:blipFill>
          <p:spPr bwMode="auto">
            <a:xfrm>
              <a:off x="5081400" y="2781331"/>
              <a:ext cx="268370" cy="23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561450-B023-26A2-D1E1-1DAAD612CD43}"/>
              </a:ext>
            </a:extLst>
          </p:cNvPr>
          <p:cNvSpPr txBox="1"/>
          <p:nvPr/>
        </p:nvSpPr>
        <p:spPr>
          <a:xfrm>
            <a:off x="3829355" y="3754310"/>
            <a:ext cx="121182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트럭운전사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C3235-02C6-7027-EB86-EB83AD9FE4B0}"/>
              </a:ext>
            </a:extLst>
          </p:cNvPr>
          <p:cNvSpPr txBox="1"/>
          <p:nvPr/>
        </p:nvSpPr>
        <p:spPr>
          <a:xfrm>
            <a:off x="4005388" y="4297388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용사공급자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97E30-8BB4-3100-DDB6-729C76DF5C44}"/>
              </a:ext>
            </a:extLst>
          </p:cNvPr>
          <p:cNvSpPr txBox="1"/>
          <p:nvPr/>
        </p:nvSpPr>
        <p:spPr>
          <a:xfrm>
            <a:off x="3613456" y="4823143"/>
            <a:ext cx="1702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맑은 눈의 광인이 모는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움직이는 흉기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4" name="Picture 2" descr="女神イラスト／無料イラスト/フリー素材なら「イラストAC」">
            <a:extLst>
              <a:ext uri="{FF2B5EF4-FFF2-40B4-BE49-F238E27FC236}">
                <a16:creationId xmlns:a16="http://schemas.microsoft.com/office/drawing/2014/main" id="{2A2005CD-B56B-B338-654B-5C12D04E0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8" b="97353" l="6667" r="95000">
                        <a14:foregroundMark x1="9167" y1="1765" x2="30833" y2="55294"/>
                        <a14:foregroundMark x1="95000" y1="50000" x2="88333" y2="53824"/>
                        <a14:foregroundMark x1="57500" y1="76471" x2="45000" y2="97353"/>
                        <a14:foregroundMark x1="9167" y1="32941" x2="7500" y2="36471"/>
                        <a14:foregroundMark x1="8333" y1="1176" x2="6667" y2="3235"/>
                        <a14:foregroundMark x1="9167" y1="588" x2="8333" y2="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16" y="1104666"/>
            <a:ext cx="937519" cy="26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A5FB4-4D4B-C5DA-F38B-C7F88C0F9B1F}"/>
              </a:ext>
            </a:extLst>
          </p:cNvPr>
          <p:cNvSpPr txBox="1"/>
          <p:nvPr/>
        </p:nvSpPr>
        <p:spPr>
          <a:xfrm>
            <a:off x="8004633" y="3754310"/>
            <a:ext cx="65565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여신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65577-E725-4463-ADC1-6689B9A3C16A}"/>
              </a:ext>
            </a:extLst>
          </p:cNvPr>
          <p:cNvSpPr txBox="1"/>
          <p:nvPr/>
        </p:nvSpPr>
        <p:spPr>
          <a:xfrm>
            <a:off x="7847390" y="4174278"/>
            <a:ext cx="97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용사공급을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종용하는 자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506922-E815-8447-1A1F-2C2655C969A1}"/>
              </a:ext>
            </a:extLst>
          </p:cNvPr>
          <p:cNvSpPr txBox="1"/>
          <p:nvPr/>
        </p:nvSpPr>
        <p:spPr>
          <a:xfrm>
            <a:off x="7470100" y="4823143"/>
            <a:ext cx="1834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소원을 </a:t>
            </a:r>
            <a:r>
              <a:rPr lang="ko-KR" altLang="en-US" sz="1600" dirty="0" err="1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들어줌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(</a:t>
            </a:r>
            <a:r>
              <a:rPr lang="ko-KR" altLang="en-US" sz="1600" dirty="0" err="1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크툴루식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D57A24-CADB-6554-24C0-D859C442ACE6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9032F-5BDA-3830-9FD4-42BA4617FD03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등장인물</a:t>
            </a:r>
          </a:p>
        </p:txBody>
      </p:sp>
    </p:spTree>
    <p:extLst>
      <p:ext uri="{BB962C8B-B14F-4D97-AF65-F5344CB8AC3E}">
        <p14:creationId xmlns:p14="http://schemas.microsoft.com/office/powerpoint/2010/main" val="40427237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8BB97B-551D-A8F7-E959-39B39A58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r="1256"/>
          <a:stretch/>
        </p:blipFill>
        <p:spPr>
          <a:xfrm>
            <a:off x="3124940" y="226723"/>
            <a:ext cx="5942120" cy="64045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B882B3-8FA7-1F46-B7F3-120B539B605B}"/>
              </a:ext>
            </a:extLst>
          </p:cNvPr>
          <p:cNvSpPr/>
          <p:nvPr/>
        </p:nvSpPr>
        <p:spPr>
          <a:xfrm>
            <a:off x="3662433" y="3580118"/>
            <a:ext cx="5086905" cy="3051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블랙, 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34FDB035-820F-9A09-5E2F-61AC2413F8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1" t="87883" r="29511"/>
          <a:stretch/>
        </p:blipFill>
        <p:spPr>
          <a:xfrm>
            <a:off x="4871720" y="5858971"/>
            <a:ext cx="2460626" cy="783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BBFC8E-FC7A-20D9-70C4-79BBC83D85DD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C0E9D-73A4-B9E0-B286-24BDE85A377C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3304422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9AA73-667D-9784-0D74-4C18BBF06469}"/>
              </a:ext>
            </a:extLst>
          </p:cNvPr>
          <p:cNvSpPr txBox="1"/>
          <p:nvPr/>
        </p:nvSpPr>
        <p:spPr>
          <a:xfrm>
            <a:off x="4164241" y="4197851"/>
            <a:ext cx="9389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용사후보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97D0A-FE34-E272-C221-03B0464AF357}"/>
              </a:ext>
            </a:extLst>
          </p:cNvPr>
          <p:cNvSpPr txBox="1"/>
          <p:nvPr/>
        </p:nvSpPr>
        <p:spPr>
          <a:xfrm>
            <a:off x="6942905" y="4197851"/>
            <a:ext cx="102145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일반인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63BC2-5EC9-2C1D-1666-9D5E19BAC660}"/>
              </a:ext>
            </a:extLst>
          </p:cNvPr>
          <p:cNvSpPr txBox="1"/>
          <p:nvPr/>
        </p:nvSpPr>
        <p:spPr>
          <a:xfrm>
            <a:off x="3957888" y="4611158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왠지 모르게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용사 후보인 사람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40D3B-7439-56C5-F8C8-C8918EE0C571}"/>
              </a:ext>
            </a:extLst>
          </p:cNvPr>
          <p:cNvSpPr txBox="1"/>
          <p:nvPr/>
        </p:nvSpPr>
        <p:spPr>
          <a:xfrm>
            <a:off x="6922879" y="473426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평범한 사람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1B9F3D-9659-2030-73ED-8CDA70F93E03}"/>
              </a:ext>
            </a:extLst>
          </p:cNvPr>
          <p:cNvSpPr txBox="1"/>
          <p:nvPr/>
        </p:nvSpPr>
        <p:spPr>
          <a:xfrm>
            <a:off x="3885766" y="5260023"/>
            <a:ext cx="1495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여신에게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소원을 빌어버렸다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9F8ED-6144-C5EE-7502-5FB73E2547F0}"/>
              </a:ext>
            </a:extLst>
          </p:cNvPr>
          <p:cNvSpPr txBox="1"/>
          <p:nvPr/>
        </p:nvSpPr>
        <p:spPr>
          <a:xfrm>
            <a:off x="6587597" y="5260023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치면 안되는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 </a:t>
            </a:r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일반인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치는 순간 경찰이 붙는다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58B9A-53FA-4E44-B586-90AC9B2ADA11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388C8-0579-4095-A62E-4393D6548E85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등장인물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2626066-1953-4D63-A242-9B8C743D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22" y="2246842"/>
            <a:ext cx="1162384" cy="2019493"/>
          </a:xfrm>
          <a:prstGeom prst="rect">
            <a:avLst/>
          </a:prstGeom>
        </p:spPr>
      </p:pic>
      <p:pic>
        <p:nvPicPr>
          <p:cNvPr id="19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B6A58799-D7BE-49E9-8A4E-E061EBCED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73" t="48390" b="10015"/>
          <a:stretch/>
        </p:blipFill>
        <p:spPr bwMode="auto">
          <a:xfrm>
            <a:off x="3836448" y="404275"/>
            <a:ext cx="4519104" cy="19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3D characters for isometric game by ... | Game character design, Isometric,  Isometric art">
            <a:extLst>
              <a:ext uri="{FF2B5EF4-FFF2-40B4-BE49-F238E27FC236}">
                <a16:creationId xmlns:a16="http://schemas.microsoft.com/office/drawing/2014/main" id="{E80ADA58-BDA8-4ACE-80EE-1B1210B15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750" r="94250">
                        <a14:foregroundMark x1="59625" y1="17000" x2="61250" y2="33833"/>
                        <a14:foregroundMark x1="61250" y1="33833" x2="60500" y2="38500"/>
                        <a14:foregroundMark x1="63125" y1="32500" x2="62750" y2="41667"/>
                        <a14:foregroundMark x1="87375" y1="16167" x2="87250" y2="38833"/>
                        <a14:foregroundMark x1="87250" y1="38833" x2="85375" y2="42000"/>
                        <a14:foregroundMark x1="87375" y1="56500" x2="88000" y2="68167"/>
                        <a14:foregroundMark x1="88000" y1="68167" x2="85875" y2="82667"/>
                        <a14:foregroundMark x1="83000" y1="57000" x2="83250" y2="68833"/>
                        <a14:foregroundMark x1="88625" y1="54667" x2="89375" y2="63500"/>
                        <a14:foregroundMark x1="89375" y1="63500" x2="88125" y2="67500"/>
                        <a14:foregroundMark x1="86375" y1="53000" x2="91625" y2="58000"/>
                        <a14:foregroundMark x1="91625" y1="58000" x2="91125" y2="62167"/>
                        <a14:foregroundMark x1="93500" y1="60500" x2="92000" y2="63000"/>
                        <a14:foregroundMark x1="93875" y1="63333" x2="91875" y2="63333"/>
                        <a14:foregroundMark x1="90750" y1="55000" x2="84375" y2="52833"/>
                        <a14:foregroundMark x1="84375" y1="52833" x2="82625" y2="54667"/>
                        <a14:foregroundMark x1="93750" y1="61833" x2="93500" y2="63333"/>
                        <a14:foregroundMark x1="94125" y1="63667" x2="94125" y2="63500"/>
                        <a14:foregroundMark x1="94250" y1="62667" x2="94125" y2="63833"/>
                        <a14:foregroundMark x1="60750" y1="56167" x2="58875" y2="73833"/>
                        <a14:foregroundMark x1="58875" y1="73833" x2="60500" y2="82167"/>
                        <a14:foregroundMark x1="60500" y1="82167" x2="66375" y2="77833"/>
                        <a14:foregroundMark x1="66375" y1="77833" x2="60250" y2="76333"/>
                        <a14:foregroundMark x1="60250" y1="76333" x2="66125" y2="79167"/>
                        <a14:foregroundMark x1="66125" y1="79167" x2="59125" y2="81167"/>
                        <a14:foregroundMark x1="59125" y1="81167" x2="57250" y2="78167"/>
                        <a14:foregroundMark x1="62000" y1="57167" x2="64000" y2="65333"/>
                        <a14:foregroundMark x1="64000" y1="65333" x2="63500" y2="72500"/>
                        <a14:foregroundMark x1="61375" y1="57833" x2="59250" y2="59000"/>
                        <a14:foregroundMark x1="61000" y1="52500" x2="60750" y2="54667"/>
                        <a14:foregroundMark x1="63375" y1="62833" x2="63750" y2="76167"/>
                        <a14:foregroundMark x1="37500" y1="52833" x2="37125" y2="78667"/>
                        <a14:foregroundMark x1="10125" y1="52667" x2="10000" y2="71167"/>
                        <a14:foregroundMark x1="10000" y1="71167" x2="11375" y2="78667"/>
                        <a14:foregroundMark x1="6750" y1="53833" x2="7750" y2="54000"/>
                        <a14:foregroundMark x1="7375" y1="69000" x2="9250" y2="70500"/>
                        <a14:foregroundMark x1="20500" y1="64500" x2="17500" y2="67000"/>
                        <a14:foregroundMark x1="19750" y1="65333" x2="20500" y2="63833"/>
                        <a14:foregroundMark x1="21375" y1="64333" x2="20625" y2="6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5" t="48645" r="76783" b="14625"/>
          <a:stretch/>
        </p:blipFill>
        <p:spPr bwMode="auto">
          <a:xfrm>
            <a:off x="6872441" y="2389548"/>
            <a:ext cx="1162384" cy="17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53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CF5C5-7037-72F8-09CC-F794594236AF}"/>
              </a:ext>
            </a:extLst>
          </p:cNvPr>
          <p:cNvSpPr txBox="1"/>
          <p:nvPr/>
        </p:nvSpPr>
        <p:spPr>
          <a:xfrm>
            <a:off x="7646147" y="3632390"/>
            <a:ext cx="65565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승용차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3AF29-BB9A-2A74-6807-BD13BC4EBEA1}"/>
              </a:ext>
            </a:extLst>
          </p:cNvPr>
          <p:cNvSpPr txBox="1"/>
          <p:nvPr/>
        </p:nvSpPr>
        <p:spPr>
          <a:xfrm>
            <a:off x="6723478" y="4175468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분노가 일상인 운전자가 타 있다</a:t>
            </a:r>
            <a:r>
              <a:rPr lang="en-US" altLang="ko-KR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08347-2D03-07E7-199F-7CE4525EC5D0}"/>
              </a:ext>
            </a:extLst>
          </p:cNvPr>
          <p:cNvSpPr txBox="1"/>
          <p:nvPr/>
        </p:nvSpPr>
        <p:spPr>
          <a:xfrm>
            <a:off x="3836017" y="3632390"/>
            <a:ext cx="121182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경찰차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EF1F6-95EA-13F4-24D7-14D5A2EEC4BC}"/>
              </a:ext>
            </a:extLst>
          </p:cNvPr>
          <p:cNvSpPr txBox="1"/>
          <p:nvPr/>
        </p:nvSpPr>
        <p:spPr>
          <a:xfrm>
            <a:off x="3806068" y="4175468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현세계의 수호자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A19CE-88D9-4B69-25AB-F762373CAFA8}"/>
              </a:ext>
            </a:extLst>
          </p:cNvPr>
          <p:cNvSpPr txBox="1"/>
          <p:nvPr/>
        </p:nvSpPr>
        <p:spPr>
          <a:xfrm>
            <a:off x="3375670" y="4701223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트럭운전자를 쫓는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용사공급을 방해하는 제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1</a:t>
            </a:r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원인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C3B66-06B6-DC03-69FE-831ACBBA2BFE}"/>
              </a:ext>
            </a:extLst>
          </p:cNvPr>
          <p:cNvSpPr txBox="1"/>
          <p:nvPr/>
        </p:nvSpPr>
        <p:spPr>
          <a:xfrm>
            <a:off x="6917654" y="4701223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트럭운전자를 </a:t>
            </a:r>
            <a:r>
              <a:rPr lang="ko-KR" altLang="en-US" sz="1600" dirty="0" err="1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길막하는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용사공급을 방해하는 제</a:t>
            </a:r>
            <a:r>
              <a:rPr lang="en-US" altLang="ko-KR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2</a:t>
            </a:r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원인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4" name="Picture 2" descr="Police Car Siren Lights Right Police Car PNG &amp; SVG Design For T-Shirts">
            <a:extLst>
              <a:ext uri="{FF2B5EF4-FFF2-40B4-BE49-F238E27FC236}">
                <a16:creationId xmlns:a16="http://schemas.microsoft.com/office/drawing/2014/main" id="{2F271668-FF10-6DCA-0E62-260858386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3" b="19763"/>
          <a:stretch/>
        </p:blipFill>
        <p:spPr bwMode="auto">
          <a:xfrm>
            <a:off x="2854960" y="1674877"/>
            <a:ext cx="3233019" cy="195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서초) 경찰의 마스코트, '포돌이·포순이'에 대해 알아보겠습니다.">
            <a:extLst>
              <a:ext uri="{FF2B5EF4-FFF2-40B4-BE49-F238E27FC236}">
                <a16:creationId xmlns:a16="http://schemas.microsoft.com/office/drawing/2014/main" id="{001FBC74-84C3-160B-0F17-4E53842B6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765" y1="18697" x2="44118" y2="51558"/>
                        <a14:foregroundMark x1="55147" y1="20963" x2="56618" y2="41360"/>
                        <a14:foregroundMark x1="56618" y1="41360" x2="46691" y2="58074"/>
                        <a14:foregroundMark x1="46691" y1="58074" x2="45221" y2="58924"/>
                        <a14:foregroundMark x1="65074" y1="18414" x2="52574" y2="45892"/>
                        <a14:foregroundMark x1="52574" y1="45892" x2="37132" y2="54391"/>
                        <a14:foregroundMark x1="37132" y1="54391" x2="22059" y2="43909"/>
                        <a14:foregroundMark x1="22059" y1="43909" x2="36397" y2="35127"/>
                        <a14:foregroundMark x1="36397" y1="35127" x2="39338" y2="52125"/>
                        <a14:foregroundMark x1="39338" y1="52125" x2="30515" y2="51558"/>
                        <a14:foregroundMark x1="32353" y1="40793" x2="56985" y2="28612"/>
                        <a14:foregroundMark x1="56985" y1="28612" x2="62500" y2="43909"/>
                        <a14:foregroundMark x1="62500" y1="43909" x2="41176" y2="45609"/>
                        <a14:foregroundMark x1="41176" y1="45609" x2="41544" y2="28895"/>
                        <a14:foregroundMark x1="41544" y1="28895" x2="36765" y2="45042"/>
                        <a14:foregroundMark x1="36765" y1="45042" x2="31985" y2="44193"/>
                        <a14:foregroundMark x1="31985" y1="26346" x2="27574" y2="41076"/>
                        <a14:foregroundMark x1="27574" y1="41076" x2="46691" y2="39943"/>
                        <a14:foregroundMark x1="46691" y1="39943" x2="31250" y2="31728"/>
                        <a14:foregroundMark x1="31250" y1="31728" x2="31250" y2="35977"/>
                        <a14:foregroundMark x1="38971" y1="28612" x2="57721" y2="28612"/>
                        <a14:foregroundMark x1="57721" y1="28612" x2="50368" y2="42210"/>
                        <a14:foregroundMark x1="50368" y1="42210" x2="33088" y2="47025"/>
                        <a14:foregroundMark x1="33088" y1="47025" x2="26103" y2="46742"/>
                        <a14:foregroundMark x1="37500" y1="26346" x2="23897" y2="36827"/>
                        <a14:foregroundMark x1="23897" y1="36827" x2="29412" y2="39093"/>
                        <a14:foregroundMark x1="61029" y1="27195" x2="72426" y2="33711"/>
                        <a14:foregroundMark x1="37500" y1="28612" x2="26103" y2="25496"/>
                        <a14:foregroundMark x1="22426" y1="60340" x2="21691" y2="69688"/>
                        <a14:foregroundMark x1="22426" y1="60340" x2="23897" y2="70822"/>
                        <a14:foregroundMark x1="52941" y1="86402" x2="46691" y2="88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32" t="9265" r="9932" b="34688"/>
          <a:stretch/>
        </p:blipFill>
        <p:spPr bwMode="auto">
          <a:xfrm flipH="1">
            <a:off x="4083229" y="2022843"/>
            <a:ext cx="374073" cy="3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Download Ford Automobile Car Royalty-Free Vector Graphic - Pixabay">
            <a:extLst>
              <a:ext uri="{FF2B5EF4-FFF2-40B4-BE49-F238E27FC236}">
                <a16:creationId xmlns:a16="http://schemas.microsoft.com/office/drawing/2014/main" id="{3979FEC3-0D3A-E066-A948-2A2ABAB3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6106" y="2031853"/>
            <a:ext cx="3214395" cy="160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3638-E9B2-4488-8455-289942D4D3B9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FEB02-ACAA-47E9-A4DF-C977B15CFF28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등장인물</a:t>
            </a:r>
          </a:p>
        </p:txBody>
      </p:sp>
    </p:spTree>
    <p:extLst>
      <p:ext uri="{BB962C8B-B14F-4D97-AF65-F5344CB8AC3E}">
        <p14:creationId xmlns:p14="http://schemas.microsoft.com/office/powerpoint/2010/main" val="191271681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6D60F-40BF-EA7B-DBFD-F1709B2A4EA2}"/>
              </a:ext>
            </a:extLst>
          </p:cNvPr>
          <p:cNvSpPr txBox="1"/>
          <p:nvPr/>
        </p:nvSpPr>
        <p:spPr>
          <a:xfrm>
            <a:off x="6062127" y="3954011"/>
            <a:ext cx="9389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210 하얀분필 R" panose="02020603020101020101" pitchFamily="18" charset="-127"/>
                <a:ea typeface="210 하얀분필 R" panose="02020603020101020101" pitchFamily="18" charset="-127"/>
              </a:rPr>
              <a:t>버스</a:t>
            </a:r>
            <a:endParaRPr lang="en-US" altLang="ko-KR" sz="1600" b="1" dirty="0">
              <a:solidFill>
                <a:schemeClr val="bg1"/>
              </a:solidFill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591B5-99D8-D928-5962-1D86BCCD730C}"/>
              </a:ext>
            </a:extLst>
          </p:cNvPr>
          <p:cNvSpPr txBox="1"/>
          <p:nvPr/>
        </p:nvSpPr>
        <p:spPr>
          <a:xfrm>
            <a:off x="5685858" y="4490428"/>
            <a:ext cx="169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이세계</a:t>
            </a:r>
            <a:r>
              <a:rPr lang="ko-KR" altLang="en-US" sz="1600" dirty="0">
                <a:latin typeface="210 하얀분필 R" panose="02020603020101020101" pitchFamily="18" charset="-127"/>
                <a:ea typeface="210 하얀분필 R" panose="02020603020101020101" pitchFamily="18" charset="-127"/>
              </a:rPr>
              <a:t> 단체관광버스</a:t>
            </a:r>
            <a:endParaRPr lang="en-US" altLang="ko-KR" sz="1600" dirty="0">
              <a:latin typeface="210 하얀분필 R" panose="02020603020101020101" pitchFamily="18" charset="-127"/>
              <a:ea typeface="210 하얀분필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4AA66-B5B8-9433-B2E3-21F317746209}"/>
              </a:ext>
            </a:extLst>
          </p:cNvPr>
          <p:cNvSpPr txBox="1"/>
          <p:nvPr/>
        </p:nvSpPr>
        <p:spPr>
          <a:xfrm>
            <a:off x="5309162" y="5016183"/>
            <a:ext cx="2444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이 버스 하나만 먹어도 이세계는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  <a:p>
            <a:pPr algn="ctr"/>
            <a:r>
              <a:rPr lang="ko-KR" altLang="en-US" sz="1600" b="1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희망</a:t>
            </a:r>
            <a:r>
              <a:rPr lang="ko-KR" altLang="en-US" sz="1600" dirty="0"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으로 가득 찰 것이다</a:t>
            </a:r>
            <a:endParaRPr lang="en-US" altLang="ko-KR" sz="1600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2AEC2C-1D4A-9AD2-7D79-10D76138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50" y="1115812"/>
            <a:ext cx="3798290" cy="2640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A39400-2346-4623-B896-77BFA7A58ABC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D2352-887A-47C6-BA2E-9B38522E753A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등장인물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18908-45E9-4082-A348-8C622FDB84E1}"/>
              </a:ext>
            </a:extLst>
          </p:cNvPr>
          <p:cNvSpPr txBox="1"/>
          <p:nvPr/>
        </p:nvSpPr>
        <p:spPr>
          <a:xfrm>
            <a:off x="1333501" y="2435980"/>
            <a:ext cx="28717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버스는 넣지 않습니다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스테이지당 용사후보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9914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AB708-1E40-4BBE-9A8B-1B53F417B977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E3040-4DEA-4BDB-BEC9-C1B94318A3D8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64D2F2-E924-4769-BBFA-2A533D628ADC}"/>
              </a:ext>
            </a:extLst>
          </p:cNvPr>
          <p:cNvGrpSpPr/>
          <p:nvPr/>
        </p:nvGrpSpPr>
        <p:grpSpPr>
          <a:xfrm>
            <a:off x="2984500" y="1354666"/>
            <a:ext cx="6223000" cy="4148668"/>
            <a:chOff x="3238500" y="1524000"/>
            <a:chExt cx="5715000" cy="3810000"/>
          </a:xfrm>
        </p:grpSpPr>
        <p:pic>
          <p:nvPicPr>
            <p:cNvPr id="1028" name="Picture 4" descr="트럭하니까 생각나는 이세계 트럭 근황.jpg - 롤: 리그 오브 레전드 - 에펨코리아">
              <a:extLst>
                <a:ext uri="{FF2B5EF4-FFF2-40B4-BE49-F238E27FC236}">
                  <a16:creationId xmlns:a16="http://schemas.microsoft.com/office/drawing/2014/main" id="{11DA6846-9F38-43CF-AEB8-9E04A1A12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500" y="1524000"/>
              <a:ext cx="5715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F3F0D8-6FDF-41D5-BCAE-DF0443EB0DA8}"/>
                </a:ext>
              </a:extLst>
            </p:cNvPr>
            <p:cNvSpPr/>
            <p:nvPr/>
          </p:nvSpPr>
          <p:spPr>
            <a:xfrm>
              <a:off x="4292600" y="2774950"/>
              <a:ext cx="698500" cy="24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786396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4271264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AB708-1E40-4BBE-9A8B-1B53F417B977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E3040-4DEA-4BDB-BEC9-C1B94318A3D8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0D5E2-4C77-4E9B-B77C-6E1DB21E4B67}"/>
              </a:ext>
            </a:extLst>
          </p:cNvPr>
          <p:cNvSpPr txBox="1"/>
          <p:nvPr/>
        </p:nvSpPr>
        <p:spPr>
          <a:xfrm>
            <a:off x="3739464" y="1871099"/>
            <a:ext cx="4652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highlight>
                  <a:srgbClr val="FFFF00"/>
                </a:highlight>
              </a:rPr>
              <a:t>세계</a:t>
            </a:r>
            <a:r>
              <a:rPr lang="ko-KR" altLang="en-US" sz="2400" b="1" dirty="0">
                <a:solidFill>
                  <a:schemeClr val="bg1"/>
                </a:solidFill>
              </a:rPr>
              <a:t>를 구해 보시지 않겠습니까</a:t>
            </a:r>
            <a:r>
              <a:rPr lang="en-US" altLang="ko-KR" sz="2400" b="1" dirty="0">
                <a:solidFill>
                  <a:srgbClr val="FF0000"/>
                </a:solidFill>
              </a:rPr>
              <a:t>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9C734A-89DD-4C15-A145-1BC89E642439}"/>
              </a:ext>
            </a:extLst>
          </p:cNvPr>
          <p:cNvSpPr txBox="1"/>
          <p:nvPr/>
        </p:nvSpPr>
        <p:spPr>
          <a:xfrm>
            <a:off x="1209725" y="5168900"/>
            <a:ext cx="7440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지금까지 </a:t>
            </a:r>
            <a:r>
              <a:rPr lang="en-US" altLang="ko-KR" sz="3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32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이세계용사메이커</a:t>
            </a:r>
            <a:r>
              <a:rPr lang="en-US" altLang="ko-KR" sz="3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였습니다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6908C-4111-4C04-BCED-80666095D1A7}"/>
              </a:ext>
            </a:extLst>
          </p:cNvPr>
          <p:cNvSpPr txBox="1"/>
          <p:nvPr/>
        </p:nvSpPr>
        <p:spPr>
          <a:xfrm>
            <a:off x="1209726" y="4584125"/>
            <a:ext cx="488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기획과정 진태규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D3136-4EC1-48F0-9DF0-2ACA75FF4DB0}"/>
              </a:ext>
            </a:extLst>
          </p:cNvPr>
          <p:cNvSpPr txBox="1"/>
          <p:nvPr/>
        </p:nvSpPr>
        <p:spPr>
          <a:xfrm>
            <a:off x="1209726" y="5807101"/>
            <a:ext cx="5358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r>
              <a:rPr lang="ko-KR" altLang="en-US" sz="32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3200" dirty="0">
                <a:solidFill>
                  <a:srgbClr val="FF0000"/>
                </a:solidFill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endParaRPr lang="ko-KR" altLang="en-US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19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차량, 육상 차량, 교통, 바퀴이(가) 표시된 사진&#10;&#10;자동 생성된 설명">
            <a:extLst>
              <a:ext uri="{FF2B5EF4-FFF2-40B4-BE49-F238E27FC236}">
                <a16:creationId xmlns:a16="http://schemas.microsoft.com/office/drawing/2014/main" id="{04FB812C-74B0-4D0C-8712-6B45E2A7D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8" t="11636" r="23428" b="11636"/>
          <a:stretch/>
        </p:blipFill>
        <p:spPr>
          <a:xfrm>
            <a:off x="3901392" y="532852"/>
            <a:ext cx="5398688" cy="4384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8649E-CCC6-4B37-A5DD-A6C62D57BBA3}"/>
              </a:ext>
            </a:extLst>
          </p:cNvPr>
          <p:cNvSpPr txBox="1"/>
          <p:nvPr/>
        </p:nvSpPr>
        <p:spPr>
          <a:xfrm>
            <a:off x="3448070" y="4766064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어느 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세계든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빠르게</a:t>
            </a:r>
            <a:r>
              <a:rPr lang="ko-KR" altLang="en-US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 </a:t>
            </a:r>
            <a:r>
              <a:rPr lang="ko-KR" altLang="en-US" sz="2400" dirty="0" err="1">
                <a:latin typeface="휴먼옛체" panose="02030504000101010101" pitchFamily="18" charset="-127"/>
                <a:ea typeface="휴먼옛체" panose="02030504000101010101" pitchFamily="18" charset="-127"/>
              </a:rPr>
              <a:t>보내드립니다</a:t>
            </a:r>
            <a:r>
              <a:rPr lang="en-US" altLang="ko-KR" sz="2400" dirty="0">
                <a:latin typeface="휴먼옛체" panose="02030504000101010101" pitchFamily="18" charset="-127"/>
                <a:ea typeface="휴먼옛체" panose="02030504000101010101" pitchFamily="18" charset="-127"/>
              </a:rPr>
              <a:t>!</a:t>
            </a:r>
            <a:endParaRPr lang="ko-KR" altLang="en-US" sz="2400" dirty="0">
              <a:solidFill>
                <a:srgbClr val="FF000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4191E-9C47-4909-AD82-C735FD650792}"/>
              </a:ext>
            </a:extLst>
          </p:cNvPr>
          <p:cNvSpPr txBox="1"/>
          <p:nvPr/>
        </p:nvSpPr>
        <p:spPr>
          <a:xfrm>
            <a:off x="3433645" y="5227729"/>
            <a:ext cx="4974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4000" dirty="0" err="1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이세계</a:t>
            </a:r>
            <a:r>
              <a:rPr lang="ko-KR" altLang="en-US" sz="4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 용사 메이커</a:t>
            </a:r>
            <a:r>
              <a:rPr lang="en-US" altLang="ko-KR" sz="4000" dirty="0">
                <a:highlight>
                  <a:srgbClr val="FFFF00"/>
                </a:highlight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F14AD-A501-46CA-B34B-F82CD284CC02}"/>
              </a:ext>
            </a:extLst>
          </p:cNvPr>
          <p:cNvSpPr txBox="1"/>
          <p:nvPr/>
        </p:nvSpPr>
        <p:spPr>
          <a:xfrm>
            <a:off x="8615016" y="4766064"/>
            <a:ext cx="1053094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numCol="1" rtlCol="0">
            <a:spAutoFit/>
          </a:bodyPr>
          <a:lstStyle/>
          <a:p>
            <a:pPr algn="dist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기획과정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진태규</a:t>
            </a:r>
          </a:p>
        </p:txBody>
      </p:sp>
      <p:pic>
        <p:nvPicPr>
          <p:cNvPr id="11268" name="Picture 4" descr="마참내 . 등교한 일상 : 네이버 블로그">
            <a:extLst>
              <a:ext uri="{FF2B5EF4-FFF2-40B4-BE49-F238E27FC236}">
                <a16:creationId xmlns:a16="http://schemas.microsoft.com/office/drawing/2014/main" id="{ABB52BD1-19AC-4802-AE83-3E135F05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95" y="1522168"/>
            <a:ext cx="2963166" cy="29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히포샵 - [MOLAR] 즐겁다 TEE - WHITE">
            <a:extLst>
              <a:ext uri="{FF2B5EF4-FFF2-40B4-BE49-F238E27FC236}">
                <a16:creationId xmlns:a16="http://schemas.microsoft.com/office/drawing/2014/main" id="{1763C183-CB5A-4BBE-8A69-7474F67B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50" r="95781">
                        <a14:foregroundMark x1="6563" y1="38906" x2="19688" y2="39688"/>
                        <a14:foregroundMark x1="92969" y1="50156" x2="83906" y2="52812"/>
                        <a14:foregroundMark x1="83906" y1="52812" x2="81719" y2="52344"/>
                        <a14:foregroundMark x1="92500" y1="47969" x2="88750" y2="55313"/>
                        <a14:foregroundMark x1="88750" y1="55313" x2="86875" y2="55625"/>
                        <a14:foregroundMark x1="8281" y1="38750" x2="3906" y2="40313"/>
                        <a14:foregroundMark x1="91250" y1="49063" x2="95781" y2="51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65" y="724723"/>
            <a:ext cx="1188501" cy="11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E02DB75-85DE-40A8-96B4-CB35D6F46286}"/>
              </a:ext>
            </a:extLst>
          </p:cNvPr>
          <p:cNvSpPr/>
          <p:nvPr/>
        </p:nvSpPr>
        <p:spPr>
          <a:xfrm>
            <a:off x="0" y="380"/>
            <a:ext cx="12192000" cy="1634441"/>
          </a:xfrm>
          <a:custGeom>
            <a:avLst/>
            <a:gdLst>
              <a:gd name="connsiteX0" fmla="*/ 0 w 12667488"/>
              <a:gd name="connsiteY0" fmla="*/ 0 h 1634441"/>
              <a:gd name="connsiteX1" fmla="*/ 12667488 w 12667488"/>
              <a:gd name="connsiteY1" fmla="*/ 0 h 1634441"/>
              <a:gd name="connsiteX2" fmla="*/ 12667488 w 12667488"/>
              <a:gd name="connsiteY2" fmla="*/ 1634441 h 1634441"/>
              <a:gd name="connsiteX3" fmla="*/ 12521342 w 12667488"/>
              <a:gd name="connsiteY3" fmla="*/ 1485714 h 1634441"/>
              <a:gd name="connsiteX4" fmla="*/ 6077071 w 12667488"/>
              <a:gd name="connsiteY4" fmla="*/ 245125 h 1634441"/>
              <a:gd name="connsiteX5" fmla="*/ 143843 w 12667488"/>
              <a:gd name="connsiteY5" fmla="*/ 1169154 h 1634441"/>
              <a:gd name="connsiteX6" fmla="*/ 0 w 12667488"/>
              <a:gd name="connsiteY6" fmla="*/ 1247287 h 163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67488" h="1634441">
                <a:moveTo>
                  <a:pt x="0" y="0"/>
                </a:moveTo>
                <a:lnTo>
                  <a:pt x="12667488" y="0"/>
                </a:lnTo>
                <a:lnTo>
                  <a:pt x="12667488" y="1634441"/>
                </a:lnTo>
                <a:lnTo>
                  <a:pt x="12521342" y="1485714"/>
                </a:lnTo>
                <a:cubicBezTo>
                  <a:pt x="11667015" y="766980"/>
                  <a:pt x="9104945" y="245125"/>
                  <a:pt x="6077071" y="245125"/>
                </a:cubicBezTo>
                <a:cubicBezTo>
                  <a:pt x="3515024" y="245125"/>
                  <a:pt x="1286482" y="618761"/>
                  <a:pt x="143843" y="1169154"/>
                </a:cubicBezTo>
                <a:lnTo>
                  <a:pt x="0" y="124728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4F0766-9D8D-42AC-8087-994272B75CFF}"/>
              </a:ext>
            </a:extLst>
          </p:cNvPr>
          <p:cNvSpPr/>
          <p:nvPr/>
        </p:nvSpPr>
        <p:spPr>
          <a:xfrm>
            <a:off x="0" y="6439156"/>
            <a:ext cx="12192000" cy="41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0976B-E19F-4DC0-9C7B-1B4323CE34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69" t="34778" r="18420" b="43181"/>
          <a:stretch/>
        </p:blipFill>
        <p:spPr>
          <a:xfrm>
            <a:off x="10675620" y="1843580"/>
            <a:ext cx="1523802" cy="10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33586E-E2B0-DD42-2A67-791141A7FDD9}"/>
              </a:ext>
            </a:extLst>
          </p:cNvPr>
          <p:cNvGrpSpPr/>
          <p:nvPr/>
        </p:nvGrpSpPr>
        <p:grpSpPr>
          <a:xfrm>
            <a:off x="1325779" y="2214578"/>
            <a:ext cx="9540441" cy="2428844"/>
            <a:chOff x="1837000" y="2338465"/>
            <a:chExt cx="9017336" cy="21810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299E4F-0877-FCA2-B168-5E57DCF24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71"/>
            <a:stretch/>
          </p:blipFill>
          <p:spPr>
            <a:xfrm>
              <a:off x="6464133" y="2338465"/>
              <a:ext cx="4390203" cy="218106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7914FB-951A-0A96-986B-9A170235B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000" y="2338465"/>
              <a:ext cx="4508669" cy="2181069"/>
            </a:xfrm>
            <a:prstGeom prst="rect">
              <a:avLst/>
            </a:prstGeom>
          </p:spPr>
        </p:pic>
      </p:grpSp>
      <p:pic>
        <p:nvPicPr>
          <p:cNvPr id="3" name="Picture 8" descr="글로벌 e게임] 전부 놓친 두 마리 토끼, '무직전생 ~ 이세계에 갔으면 최선을 다한다' : 네이버 포스트">
            <a:extLst>
              <a:ext uri="{FF2B5EF4-FFF2-40B4-BE49-F238E27FC236}">
                <a16:creationId xmlns:a16="http://schemas.microsoft.com/office/drawing/2014/main" id="{EB10EDF1-78E4-BB94-853E-F868018EB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" r="5589"/>
          <a:stretch/>
        </p:blipFill>
        <p:spPr bwMode="auto">
          <a:xfrm>
            <a:off x="1778541" y="692859"/>
            <a:ext cx="3009530" cy="189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9B37C-9295-B9FD-3E26-740DDF49FE8E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9722-65AF-3312-C435-DD65BA0C20A5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2592228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6146" name="Picture 2" descr="노벨피아 - 웹소설로 꿈꾸는 세상! - 이세계행 트럭 운전사">
            <a:extLst>
              <a:ext uri="{FF2B5EF4-FFF2-40B4-BE49-F238E27FC236}">
                <a16:creationId xmlns:a16="http://schemas.microsoft.com/office/drawing/2014/main" id="{B396C6D7-C30D-F16A-6A02-34D3F9B9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29" y="500478"/>
            <a:ext cx="2015972" cy="302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E6801B-6672-CB09-D731-AC4A92DC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533" y="500477"/>
            <a:ext cx="3258291" cy="3025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FF8913-5DDE-675D-6B4C-05A6F7B1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534" y="3816313"/>
            <a:ext cx="5839450" cy="2476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F0751F-DB7F-CA9E-81C0-D7BA248A0BCB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AD08E-A889-6AAC-E0D7-38EAAD1836BA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2227734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360A5A-7D8F-E238-262A-3C031C4E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B5024-F22C-5EE7-D57D-F5A06359507F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E6990-EBF1-DCC6-93C1-71AEDB353AF7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9F590D-0B55-492C-922A-9B0A26EC974C}"/>
              </a:ext>
            </a:extLst>
          </p:cNvPr>
          <p:cNvSpPr/>
          <p:nvPr/>
        </p:nvSpPr>
        <p:spPr>
          <a:xfrm>
            <a:off x="6463801" y="2920817"/>
            <a:ext cx="1107996" cy="8880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09BB5-0B41-44A6-9F9E-43739C396571}"/>
              </a:ext>
            </a:extLst>
          </p:cNvPr>
          <p:cNvSpPr txBox="1"/>
          <p:nvPr/>
        </p:nvSpPr>
        <p:spPr>
          <a:xfrm>
            <a:off x="6411212" y="3828638"/>
            <a:ext cx="12131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플레이어</a:t>
            </a:r>
          </a:p>
        </p:txBody>
      </p:sp>
    </p:spTree>
    <p:extLst>
      <p:ext uri="{BB962C8B-B14F-4D97-AF65-F5344CB8AC3E}">
        <p14:creationId xmlns:p14="http://schemas.microsoft.com/office/powerpoint/2010/main" val="1287994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accent1">
                <a:lumMod val="5000"/>
                <a:lumOff val="95000"/>
              </a:schemeClr>
            </a:gs>
            <a:gs pos="83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0BE753-074B-0281-7060-99C1DF313EF2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090621-D33D-4497-8087-3E8FCA0862AC}"/>
              </a:ext>
            </a:extLst>
          </p:cNvPr>
          <p:cNvGrpSpPr/>
          <p:nvPr/>
        </p:nvGrpSpPr>
        <p:grpSpPr>
          <a:xfrm>
            <a:off x="3696945" y="2058421"/>
            <a:ext cx="4798108" cy="2059710"/>
            <a:chOff x="3584935" y="2058421"/>
            <a:chExt cx="4798108" cy="20597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C67721-0AE0-4E1C-BF31-7467B9414074}"/>
                </a:ext>
              </a:extLst>
            </p:cNvPr>
            <p:cNvSpPr/>
            <p:nvPr/>
          </p:nvSpPr>
          <p:spPr>
            <a:xfrm>
              <a:off x="3724395" y="2058421"/>
              <a:ext cx="4519187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500" dirty="0">
                  <a:solidFill>
                    <a:schemeClr val="bg1"/>
                  </a:solidFill>
                  <a:latin typeface="210 하얀분필 B" panose="02020603020101020101" pitchFamily="18" charset="-127"/>
                  <a:ea typeface="210 하얀분필 B" panose="02020603020101020101" pitchFamily="18" charset="-127"/>
                </a:rPr>
                <a:t>“        ”</a:t>
              </a:r>
              <a:endParaRPr lang="ko-KR" altLang="en-US" sz="11500" dirty="0">
                <a:solidFill>
                  <a:schemeClr val="bg1"/>
                </a:solidFill>
                <a:latin typeface="210 하얀분필 B" panose="02020603020101020101" pitchFamily="18" charset="-127"/>
                <a:ea typeface="210 하얀분필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422BFA-47C7-43A8-BDF5-D7E15BC02A02}"/>
                </a:ext>
              </a:extLst>
            </p:cNvPr>
            <p:cNvSpPr/>
            <p:nvPr/>
          </p:nvSpPr>
          <p:spPr>
            <a:xfrm>
              <a:off x="3584935" y="2548471"/>
              <a:ext cx="4798108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FF0000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트럭을 운전</a:t>
              </a:r>
              <a:r>
                <a:rPr lang="ko-KR" altLang="en-US" sz="3200" dirty="0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하며</a:t>
              </a:r>
              <a:endParaRPr lang="en-US" altLang="ko-KR" sz="3200" dirty="0">
                <a:solidFill>
                  <a:schemeClr val="bg1"/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  <a:p>
              <a:pPr algn="ctr"/>
              <a:r>
                <a:rPr lang="ko-KR" altLang="en-US" sz="3200" b="1" dirty="0" err="1">
                  <a:highlight>
                    <a:srgbClr val="FFFF00"/>
                  </a:highlight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이세계</a:t>
              </a:r>
              <a:r>
                <a:rPr lang="ko-KR" altLang="en-US" sz="3200" b="1" dirty="0">
                  <a:highlight>
                    <a:srgbClr val="FFFF00"/>
                  </a:highlight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 용사</a:t>
              </a:r>
              <a:r>
                <a:rPr lang="ko-KR" altLang="en-US" sz="3200" dirty="0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를 만드는</a:t>
              </a:r>
              <a:endParaRPr lang="en-US" altLang="ko-KR" sz="3200" dirty="0">
                <a:solidFill>
                  <a:schemeClr val="bg1"/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2D </a:t>
              </a:r>
              <a:r>
                <a:rPr lang="ko-KR" altLang="en-US" sz="3200" dirty="0" err="1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쿼터뷰</a:t>
              </a:r>
              <a:r>
                <a:rPr lang="ko-KR" altLang="en-US" sz="3200" dirty="0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 캐주얼 </a:t>
              </a:r>
              <a:r>
                <a:rPr lang="ko-KR" altLang="en-US" sz="3200" dirty="0" err="1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드라이빙</a:t>
              </a:r>
              <a:r>
                <a:rPr lang="ko-KR" altLang="en-US" sz="3200" dirty="0">
                  <a:solidFill>
                    <a:schemeClr val="bg1"/>
                  </a:solidFill>
                  <a:latin typeface="210 하얀분필 L" panose="02020603020101020101" pitchFamily="18" charset="-127"/>
                  <a:ea typeface="210 하얀분필 L" panose="02020603020101020101" pitchFamily="18" charset="-127"/>
                </a:rPr>
                <a:t> 게임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F5B391-FE56-3936-9F4F-9AD73B8742FA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ABD8E-D034-8F26-81B4-9C97C33D4C13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34442267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65CF2823-3827-436A-AE46-52C76EE0BFBE}"/>
              </a:ext>
            </a:extLst>
          </p:cNvPr>
          <p:cNvSpPr/>
          <p:nvPr/>
        </p:nvSpPr>
        <p:spPr>
          <a:xfrm rot="241070">
            <a:off x="276454" y="-48101"/>
            <a:ext cx="11712315" cy="6497106"/>
          </a:xfrm>
          <a:prstGeom prst="cloudCallout">
            <a:avLst>
              <a:gd name="adj1" fmla="val -33248"/>
              <a:gd name="adj2" fmla="val 47965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3074" name="Picture 2" descr="女神イラスト／無料イラスト/フリー素材なら「イラストAC」">
            <a:extLst>
              <a:ext uri="{FF2B5EF4-FFF2-40B4-BE49-F238E27FC236}">
                <a16:creationId xmlns:a16="http://schemas.microsoft.com/office/drawing/2014/main" id="{DC9B7D11-C1B2-4D4A-A600-97E294171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" b="97353" l="6667" r="95000">
                        <a14:foregroundMark x1="9167" y1="1765" x2="30833" y2="55294"/>
                        <a14:foregroundMark x1="95000" y1="50000" x2="88333" y2="53824"/>
                        <a14:foregroundMark x1="57500" y1="76471" x2="45000" y2="97353"/>
                        <a14:foregroundMark x1="9167" y1="32941" x2="7500" y2="36471"/>
                        <a14:foregroundMark x1="8333" y1="1176" x2="6667" y2="3235"/>
                        <a14:foregroundMark x1="9167" y1="588" x2="8333" y2="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09" y="1590587"/>
            <a:ext cx="937519" cy="26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点を超える子ども 寝顔 日本人のイラスト素材、ロイヤリティフリーのベクター画像とクリップアート - iStock">
            <a:extLst>
              <a:ext uri="{FF2B5EF4-FFF2-40B4-BE49-F238E27FC236}">
                <a16:creationId xmlns:a16="http://schemas.microsoft.com/office/drawing/2014/main" id="{18E038EF-3575-4018-A2CF-46D131F6B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103" b="98599" l="817" r="28595">
                        <a14:foregroundMark x1="2614" y1="82662" x2="2941" y2="87391"/>
                        <a14:foregroundMark x1="980" y1="89667" x2="2941" y2="91243"/>
                        <a14:foregroundMark x1="7516" y1="95797" x2="17157" y2="96322"/>
                        <a14:foregroundMark x1="10784" y1="96848" x2="15033" y2="96322"/>
                        <a14:foregroundMark x1="14052" y1="97198" x2="7190" y2="97548"/>
                        <a14:foregroundMark x1="9804" y1="98249" x2="13399" y2="98599"/>
                        <a14:foregroundMark x1="13399" y1="98424" x2="10458" y2="98249"/>
                        <a14:foregroundMark x1="18137" y1="88792" x2="17157" y2="81261"/>
                        <a14:foregroundMark x1="28105" y1="71103" x2="28595" y2="71454"/>
                        <a14:foregroundMark x1="27451" y1="72855" x2="26961" y2="73905"/>
                        <a14:foregroundMark x1="25163" y1="76883" x2="25817" y2="76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397" r="68944"/>
          <a:stretch/>
        </p:blipFill>
        <p:spPr bwMode="auto">
          <a:xfrm>
            <a:off x="342842" y="5421373"/>
            <a:ext cx="1257358" cy="11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A7C82-AFB3-4C58-B38C-060B65A3400A}"/>
              </a:ext>
            </a:extLst>
          </p:cNvPr>
          <p:cNvSpPr txBox="1"/>
          <p:nvPr/>
        </p:nvSpPr>
        <p:spPr>
          <a:xfrm>
            <a:off x="5920740" y="1240414"/>
            <a:ext cx="325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당신은 나의 대리인</a:t>
            </a:r>
            <a:r>
              <a:rPr lang="en-US" altLang="ko-KR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,</a:t>
            </a:r>
          </a:p>
          <a:p>
            <a:pPr algn="r"/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위기에 빠진 세계를 구할 </a:t>
            </a:r>
            <a:r>
              <a:rPr lang="ko-KR" altLang="en-US" sz="2400" b="1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용사</a:t>
            </a:r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를</a:t>
            </a:r>
            <a:endParaRPr lang="en-US" altLang="ko-KR" sz="24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pPr algn="r"/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구해 오시길</a:t>
            </a:r>
            <a:r>
              <a:rPr lang="en-US" altLang="ko-KR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pic>
        <p:nvPicPr>
          <p:cNvPr id="7" name="Picture 4" descr="20点を超える子ども 寝顔 日本人のイラスト素材、ロイヤリティフリーのベクター画像とクリップアート - iStock">
            <a:extLst>
              <a:ext uri="{FF2B5EF4-FFF2-40B4-BE49-F238E27FC236}">
                <a16:creationId xmlns:a16="http://schemas.microsoft.com/office/drawing/2014/main" id="{32F1A405-B669-4035-8C3C-94D70EF19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26" b="63047" l="1144" r="27778">
                        <a14:foregroundMark x1="3431" y1="43958" x2="2614" y2="52715"/>
                        <a14:foregroundMark x1="2614" y1="52715" x2="7026" y2="60245"/>
                        <a14:foregroundMark x1="7026" y1="60245" x2="14052" y2="61996"/>
                        <a14:foregroundMark x1="1307" y1="52539" x2="1634" y2="52890"/>
                        <a14:foregroundMark x1="9150" y1="61121" x2="14869" y2="62172"/>
                        <a14:foregroundMark x1="13725" y1="62172" x2="9477" y2="62522"/>
                        <a14:foregroundMark x1="10784" y1="63047" x2="13072" y2="63222"/>
                        <a14:foregroundMark x1="25980" y1="35026" x2="24837" y2="37653"/>
                        <a14:foregroundMark x1="23693" y1="40280" x2="23693" y2="40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76" r="68944" b="34821"/>
          <a:stretch/>
        </p:blipFill>
        <p:spPr bwMode="auto">
          <a:xfrm>
            <a:off x="816689" y="1748246"/>
            <a:ext cx="1567022" cy="148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3CC5F5-6DDF-44B6-ACF9-679D34BB6ED0}"/>
              </a:ext>
            </a:extLst>
          </p:cNvPr>
          <p:cNvSpPr txBox="1"/>
          <p:nvPr/>
        </p:nvSpPr>
        <p:spPr>
          <a:xfrm>
            <a:off x="6271632" y="3363587"/>
            <a:ext cx="29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그들은 죽지 않는다</a:t>
            </a:r>
            <a:r>
              <a:rPr lang="en-US" altLang="ko-KR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  <a:p>
            <a:pPr algn="r"/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잠시 이세계에 전이될 뿐</a:t>
            </a:r>
            <a:r>
              <a:rPr lang="en-US" altLang="ko-KR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EDE25-0585-4D61-A762-3993454BE755}"/>
              </a:ext>
            </a:extLst>
          </p:cNvPr>
          <p:cNvSpPr txBox="1"/>
          <p:nvPr/>
        </p:nvSpPr>
        <p:spPr>
          <a:xfrm>
            <a:off x="2417593" y="2492121"/>
            <a:ext cx="2906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그럼 </a:t>
            </a:r>
            <a:r>
              <a:rPr lang="ko-KR" altLang="en-US" sz="24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저더러</a:t>
            </a:r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무고한 자들을</a:t>
            </a:r>
            <a:endParaRPr lang="en-US" altLang="ko-KR" sz="24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트럭으로 </a:t>
            </a:r>
            <a:r>
              <a:rPr lang="ko-KR" altLang="en-US" sz="24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치란</a:t>
            </a:r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24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말씀이신가요</a:t>
            </a:r>
            <a:r>
              <a:rPr lang="en-US" altLang="ko-KR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?!</a:t>
            </a:r>
            <a:r>
              <a:rPr lang="ko-KR" altLang="en-US" sz="24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endParaRPr lang="en-US" altLang="ko-KR" sz="24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BE135-80D8-4E8E-8B8C-AA1873728F9A}"/>
              </a:ext>
            </a:extLst>
          </p:cNvPr>
          <p:cNvSpPr txBox="1"/>
          <p:nvPr/>
        </p:nvSpPr>
        <p:spPr>
          <a:xfrm>
            <a:off x="2417593" y="3954504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9CB65-AB9E-44C4-BFEE-68F7ED02DC10}"/>
              </a:ext>
            </a:extLst>
          </p:cNvPr>
          <p:cNvSpPr txBox="1"/>
          <p:nvPr/>
        </p:nvSpPr>
        <p:spPr>
          <a:xfrm>
            <a:off x="9985010" y="4246892"/>
            <a:ext cx="6556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rPr>
              <a:t>여신</a:t>
            </a:r>
            <a:endParaRPr lang="en-US" altLang="ko-KR" b="1" dirty="0">
              <a:solidFill>
                <a:schemeClr val="bg1"/>
              </a:solidFill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DFB0-D09D-49DA-9173-EAA138D7E111}"/>
              </a:ext>
            </a:extLst>
          </p:cNvPr>
          <p:cNvSpPr txBox="1"/>
          <p:nvPr/>
        </p:nvSpPr>
        <p:spPr>
          <a:xfrm>
            <a:off x="684713" y="3200452"/>
            <a:ext cx="12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210 하얀분필 L" panose="02020603020101020101" pitchFamily="18" charset="-127"/>
                <a:ea typeface="210 하얀분필 L" panose="02020603020101020101" pitchFamily="18" charset="-127"/>
              </a:rPr>
              <a:t>트럭운전사</a:t>
            </a:r>
            <a:endParaRPr lang="en-US" altLang="ko-KR" b="1" dirty="0">
              <a:solidFill>
                <a:schemeClr val="bg1"/>
              </a:solidFill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04153-57AE-0BA8-E80C-B5C4E6033890}"/>
              </a:ext>
            </a:extLst>
          </p:cNvPr>
          <p:cNvSpPr txBox="1"/>
          <p:nvPr/>
        </p:nvSpPr>
        <p:spPr>
          <a:xfrm>
            <a:off x="165953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7A3C0-7B46-48AA-B5B7-D57C8557CAF9}"/>
              </a:ext>
            </a:extLst>
          </p:cNvPr>
          <p:cNvSpPr txBox="1"/>
          <p:nvPr/>
        </p:nvSpPr>
        <p:spPr>
          <a:xfrm>
            <a:off x="684713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713090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생각 풍선: 구름 모양 11">
            <a:extLst>
              <a:ext uri="{FF2B5EF4-FFF2-40B4-BE49-F238E27FC236}">
                <a16:creationId xmlns:a16="http://schemas.microsoft.com/office/drawing/2014/main" id="{03E87291-B88F-4649-A836-1DEDA1913E7B}"/>
              </a:ext>
            </a:extLst>
          </p:cNvPr>
          <p:cNvSpPr/>
          <p:nvPr/>
        </p:nvSpPr>
        <p:spPr>
          <a:xfrm rot="241070">
            <a:off x="437286" y="-47497"/>
            <a:ext cx="10903088" cy="6855840"/>
          </a:xfrm>
          <a:prstGeom prst="cloudCallout">
            <a:avLst>
              <a:gd name="adj1" fmla="val -33248"/>
              <a:gd name="adj2" fmla="val 47965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pic>
        <p:nvPicPr>
          <p:cNvPr id="1026" name="Picture 2" descr="20点を超える子ども 寝顔 日本人のイラスト素材、ロイヤリティフリーのベクター画像とクリップアート - iStock">
            <a:extLst>
              <a:ext uri="{FF2B5EF4-FFF2-40B4-BE49-F238E27FC236}">
                <a16:creationId xmlns:a16="http://schemas.microsoft.com/office/drawing/2014/main" id="{C46D84F5-4CFD-4600-9C02-5E39189FD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" b="27846" l="35948" r="58007">
                        <a14:foregroundMark x1="36601" y1="16813" x2="37908" y2="18039"/>
                        <a14:foregroundMark x1="44444" y1="1926" x2="48203" y2="1751"/>
                        <a14:foregroundMark x1="58007" y1="16462" x2="56699" y2="18039"/>
                        <a14:foregroundMark x1="48366" y1="26795" x2="45588" y2="26795"/>
                        <a14:foregroundMark x1="47059" y1="27671" x2="45915" y2="27846"/>
                        <a14:foregroundMark x1="46732" y1="27846" x2="47386" y2="27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4" r="39216" b="70490"/>
          <a:stretch/>
        </p:blipFill>
        <p:spPr bwMode="auto">
          <a:xfrm>
            <a:off x="2274569" y="2002051"/>
            <a:ext cx="2352675" cy="23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C7251-B5B4-475C-AA7B-64F23282000E}"/>
              </a:ext>
            </a:extLst>
          </p:cNvPr>
          <p:cNvSpPr txBox="1"/>
          <p:nvPr/>
        </p:nvSpPr>
        <p:spPr>
          <a:xfrm>
            <a:off x="5361865" y="2212393"/>
            <a:ext cx="29386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…</a:t>
            </a:r>
            <a:r>
              <a:rPr lang="ko-KR" altLang="en-US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좋아요</a:t>
            </a:r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 </a:t>
            </a:r>
            <a:r>
              <a:rPr lang="ko-KR" altLang="en-US" sz="40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할게요</a:t>
            </a:r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!!</a:t>
            </a:r>
          </a:p>
          <a:p>
            <a:endParaRPr lang="en-US" altLang="ko-KR" sz="40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  <a:p>
            <a:r>
              <a:rPr lang="ko-KR" altLang="en-US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대신</a:t>
            </a:r>
            <a:r>
              <a:rPr lang="en-US" altLang="ko-KR" sz="40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5FD28-2D0A-0E8F-D107-E492A5AA7E03}"/>
              </a:ext>
            </a:extLst>
          </p:cNvPr>
          <p:cNvSpPr txBox="1"/>
          <p:nvPr/>
        </p:nvSpPr>
        <p:spPr>
          <a:xfrm>
            <a:off x="106080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F9311-A30F-3747-C2E3-F3D300430A20}"/>
              </a:ext>
            </a:extLst>
          </p:cNvPr>
          <p:cNvSpPr txBox="1"/>
          <p:nvPr/>
        </p:nvSpPr>
        <p:spPr>
          <a:xfrm>
            <a:off x="624840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도입부</a:t>
            </a:r>
          </a:p>
        </p:txBody>
      </p:sp>
    </p:spTree>
    <p:extLst>
      <p:ext uri="{BB962C8B-B14F-4D97-AF65-F5344CB8AC3E}">
        <p14:creationId xmlns:p14="http://schemas.microsoft.com/office/powerpoint/2010/main" val="47559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tx1"/>
            </a:gs>
            <a:gs pos="8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75CAD9-AC4A-2BA8-CB66-A645B0C31C45}"/>
              </a:ext>
            </a:extLst>
          </p:cNvPr>
          <p:cNvSpPr/>
          <p:nvPr/>
        </p:nvSpPr>
        <p:spPr>
          <a:xfrm>
            <a:off x="1219200" y="173736"/>
            <a:ext cx="9753600" cy="65105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하얀분필 L" panose="02020603020101020101" pitchFamily="18" charset="-127"/>
              <a:ea typeface="210 하얀분필 L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EC9CAD8-C798-CDCE-D900-4D88AEAD2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17619"/>
              </p:ext>
            </p:extLst>
          </p:nvPr>
        </p:nvGraphicFramePr>
        <p:xfrm>
          <a:off x="2032000" y="4012184"/>
          <a:ext cx="8128000" cy="2397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9325">
                  <a:extLst>
                    <a:ext uri="{9D8B030D-6E8A-4147-A177-3AD203B41FA5}">
                      <a16:colId xmlns:a16="http://schemas.microsoft.com/office/drawing/2014/main" val="3303705498"/>
                    </a:ext>
                  </a:extLst>
                </a:gridCol>
                <a:gridCol w="7178675">
                  <a:extLst>
                    <a:ext uri="{9D8B030D-6E8A-4147-A177-3AD203B41FA5}">
                      <a16:colId xmlns:a16="http://schemas.microsoft.com/office/drawing/2014/main" val="3744204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이세계</a:t>
                      </a:r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 용사 메이커</a:t>
                      </a:r>
                      <a:endParaRPr lang="en-US" altLang="ko-KR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캐주얼</a:t>
                      </a:r>
                      <a:endParaRPr lang="en-US" altLang="ko-KR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9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2D </a:t>
                      </a:r>
                      <a:r>
                        <a:rPr lang="ko-KR" altLang="en-US" dirty="0" err="1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쿼터뷰</a:t>
                      </a:r>
                      <a:endParaRPr lang="ko-KR" altLang="en-US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332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지정된 사람만을 골라 제때 트럭으로 치는 게임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74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캐주얼 아트</a:t>
                      </a:r>
                      <a:endParaRPr lang="en-US" altLang="ko-KR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성장요소</a:t>
                      </a:r>
                      <a:endParaRPr lang="en-US" altLang="ko-KR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NPC</a:t>
                      </a:r>
                      <a:r>
                        <a:rPr lang="ko-KR" altLang="en-US" dirty="0">
                          <a:latin typeface="210 하얀분필 R" panose="02020603020101020101" pitchFamily="18" charset="-127"/>
                          <a:ea typeface="210 하얀분필 R" panose="02020603020101020101" pitchFamily="18" charset="-127"/>
                        </a:rPr>
                        <a:t> 상호작용</a:t>
                      </a:r>
                      <a:endParaRPr lang="en-US" altLang="ko-KR" dirty="0">
                        <a:latin typeface="210 하얀분필 R" panose="02020603020101020101" pitchFamily="18" charset="-127"/>
                        <a:ea typeface="210 하얀분필 R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434354"/>
                  </a:ext>
                </a:extLst>
              </a:tr>
            </a:tbl>
          </a:graphicData>
        </a:graphic>
      </p:graphicFrame>
      <p:pic>
        <p:nvPicPr>
          <p:cNvPr id="4" name="Picture 2" descr="시부이마루 타쿠오(십오타쿠) on Twitter: &quot;#콰____앙~~~♡ ( 시부이마루 타쿠오가 또 트럭에 치여 뒤졌습니다. )  https://t.co/dZev108E3Z&quot; / Twitter">
            <a:extLst>
              <a:ext uri="{FF2B5EF4-FFF2-40B4-BE49-F238E27FC236}">
                <a16:creationId xmlns:a16="http://schemas.microsoft.com/office/drawing/2014/main" id="{E37F3D20-2C1C-4AC4-2C90-C093D5A7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038903"/>
            <a:ext cx="5152562" cy="28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사망 auf Twitter: „내이름은 시부이마루 타쿠오! 줄여서 시부타쿠! @qqopop http://t.co/8ELni3nWM5“  / Twitter">
            <a:extLst>
              <a:ext uri="{FF2B5EF4-FFF2-40B4-BE49-F238E27FC236}">
                <a16:creationId xmlns:a16="http://schemas.microsoft.com/office/drawing/2014/main" id="{B1869C8C-20F4-CE44-8066-0C84FC7D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10" y="1038903"/>
            <a:ext cx="2906589" cy="290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3949D-1E85-4F5E-CB62-10BC9A1DA407}"/>
              </a:ext>
            </a:extLst>
          </p:cNvPr>
          <p:cNvSpPr txBox="1"/>
          <p:nvPr/>
        </p:nvSpPr>
        <p:spPr>
          <a:xfrm>
            <a:off x="6142026" y="1723628"/>
            <a:ext cx="107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실적 </a:t>
            </a:r>
            <a:r>
              <a:rPr lang="en-US" altLang="ko-KR" b="1" dirty="0">
                <a:solidFill>
                  <a:schemeClr val="bg1"/>
                </a:solidFill>
              </a:rPr>
              <a:t>+1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47EFF-ED04-32C0-1901-E99E6FD57AC3}"/>
              </a:ext>
            </a:extLst>
          </p:cNvPr>
          <p:cNvSpPr txBox="1"/>
          <p:nvPr/>
        </p:nvSpPr>
        <p:spPr>
          <a:xfrm>
            <a:off x="1219199" y="173736"/>
            <a:ext cx="447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02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AC4EC-7B4D-592B-A444-967AEE0A8AD6}"/>
              </a:ext>
            </a:extLst>
          </p:cNvPr>
          <p:cNvSpPr txBox="1"/>
          <p:nvPr/>
        </p:nvSpPr>
        <p:spPr>
          <a:xfrm>
            <a:off x="1737959" y="173736"/>
            <a:ext cx="11170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1746431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734</Words>
  <Application>Microsoft Office PowerPoint</Application>
  <PresentationFormat>와이드스크린</PresentationFormat>
  <Paragraphs>204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210 하얀분필 B</vt:lpstr>
      <vt:lpstr>야놀자 야체 R</vt:lpstr>
      <vt:lpstr>210 하얀분필 R</vt:lpstr>
      <vt:lpstr>Arial</vt:lpstr>
      <vt:lpstr>나눔스퀘어 Bold</vt:lpstr>
      <vt:lpstr>휴먼옛체</vt:lpstr>
      <vt:lpstr>HY헤드라인M</vt:lpstr>
      <vt:lpstr>맑은 고딕</vt:lpstr>
      <vt:lpstr>210 하얀분필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646</cp:revision>
  <dcterms:created xsi:type="dcterms:W3CDTF">2023-07-10T01:17:45Z</dcterms:created>
  <dcterms:modified xsi:type="dcterms:W3CDTF">2023-08-08T01:21:50Z</dcterms:modified>
</cp:coreProperties>
</file>